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46"/>
  </p:notesMasterIdLst>
  <p:handoutMasterIdLst>
    <p:handoutMasterId r:id="rId47"/>
  </p:handoutMasterIdLst>
  <p:sldIdLst>
    <p:sldId id="793" r:id="rId3"/>
    <p:sldId id="911" r:id="rId4"/>
    <p:sldId id="906" r:id="rId5"/>
    <p:sldId id="907" r:id="rId6"/>
    <p:sldId id="794" r:id="rId7"/>
    <p:sldId id="910" r:id="rId8"/>
    <p:sldId id="894" r:id="rId9"/>
    <p:sldId id="795" r:id="rId10"/>
    <p:sldId id="796" r:id="rId11"/>
    <p:sldId id="797" r:id="rId12"/>
    <p:sldId id="908" r:id="rId13"/>
    <p:sldId id="842" r:id="rId14"/>
    <p:sldId id="896" r:id="rId15"/>
    <p:sldId id="803" r:id="rId16"/>
    <p:sldId id="909" r:id="rId17"/>
    <p:sldId id="843" r:id="rId18"/>
    <p:sldId id="806" r:id="rId19"/>
    <p:sldId id="846" r:id="rId20"/>
    <p:sldId id="813" r:id="rId21"/>
    <p:sldId id="819" r:id="rId22"/>
    <p:sldId id="820" r:id="rId23"/>
    <p:sldId id="847" r:id="rId24"/>
    <p:sldId id="826" r:id="rId25"/>
    <p:sldId id="827" r:id="rId26"/>
    <p:sldId id="828" r:id="rId27"/>
    <p:sldId id="829" r:id="rId28"/>
    <p:sldId id="830" r:id="rId29"/>
    <p:sldId id="831" r:id="rId30"/>
    <p:sldId id="832" r:id="rId31"/>
    <p:sldId id="833" r:id="rId32"/>
    <p:sldId id="834" r:id="rId33"/>
    <p:sldId id="835" r:id="rId34"/>
    <p:sldId id="836" r:id="rId35"/>
    <p:sldId id="837" r:id="rId36"/>
    <p:sldId id="898" r:id="rId37"/>
    <p:sldId id="899" r:id="rId38"/>
    <p:sldId id="900" r:id="rId39"/>
    <p:sldId id="902" r:id="rId40"/>
    <p:sldId id="901" r:id="rId41"/>
    <p:sldId id="904" r:id="rId42"/>
    <p:sldId id="905" r:id="rId43"/>
    <p:sldId id="838" r:id="rId44"/>
    <p:sldId id="903" r:id="rId45"/>
  </p:sldIdLst>
  <p:sldSz cx="9144000" cy="6858000" type="screen4x3"/>
  <p:notesSz cx="6797675" cy="9926638"/>
  <p:custDataLst>
    <p:tags r:id="rId4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33CC"/>
    <a:srgbClr val="000000"/>
    <a:srgbClr val="EBDEC9"/>
    <a:srgbClr val="BE3A3A"/>
    <a:srgbClr val="806858"/>
    <a:srgbClr val="73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360"/>
  </p:normalViewPr>
  <p:slideViewPr>
    <p:cSldViewPr showGuides="1">
      <p:cViewPr varScale="1">
        <p:scale>
          <a:sx n="82" d="100"/>
          <a:sy n="82" d="100"/>
        </p:scale>
        <p:origin x="1402" y="182"/>
      </p:cViewPr>
      <p:guideLst>
        <p:guide orient="horz" pos="432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200" d="100"/>
        <a:sy n="200" d="100"/>
      </p:scale>
      <p:origin x="0" y="-2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AC0171B-D8FC-4939-AC72-973132F9D0D0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1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4EF796-F2B6-4889-80F4-1E118E56F526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5.png"/><Relationship Id="rId3" Type="http://schemas.openxmlformats.org/officeDocument/2006/relationships/tags" Target="../tags/tag10.xml"/><Relationship Id="rId21" Type="http://schemas.openxmlformats.org/officeDocument/2006/relationships/image" Target="../media/image8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4.jpeg"/><Relationship Id="rId25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slideMaster" Target="../slideMasters/slideMaster2.xml"/><Relationship Id="rId20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1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10.png"/><Relationship Id="rId10" Type="http://schemas.openxmlformats.org/officeDocument/2006/relationships/tags" Target="../tags/tag17.xml"/><Relationship Id="rId19" Type="http://schemas.openxmlformats.org/officeDocument/2006/relationships/image" Target="../media/image6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3.png"/><Relationship Id="rId5" Type="http://schemas.openxmlformats.org/officeDocument/2006/relationships/tags" Target="../tags/tag3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10" Type="http://schemas.openxmlformats.org/officeDocument/2006/relationships/image" Target="../media/image15.png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10" Type="http://schemas.openxmlformats.org/officeDocument/2006/relationships/image" Target="../media/image15.png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15.png"/><Relationship Id="rId4" Type="http://schemas.openxmlformats.org/officeDocument/2006/relationships/tags" Target="../tags/tag111.xml"/><Relationship Id="rId9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1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 descr="Canvas"/>
          <p:cNvSpPr>
            <a:spLocks noChangeArrowheads="1"/>
          </p:cNvSpPr>
          <p:nvPr/>
        </p:nvSpPr>
        <p:spPr bwMode="white">
          <a:xfrm>
            <a:off x="550863" y="4763"/>
            <a:ext cx="8640763" cy="68929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1" name="Picture 3" descr="minispi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0"/>
            <a:ext cx="1181100" cy="4375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Picture 5" descr="minispir"/>
          <p:cNvPicPr>
            <a:picLocks noChangeAspect="1"/>
          </p:cNvPicPr>
          <p:nvPr/>
        </p:nvPicPr>
        <p:blipFill>
          <a:blip r:embed="rId3"/>
          <a:srcRect t="39999"/>
          <a:stretch>
            <a:fillRect/>
          </a:stretch>
        </p:blipFill>
        <p:spPr>
          <a:xfrm>
            <a:off x="-23812" y="4017963"/>
            <a:ext cx="1211262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4" descr="Canvas"/>
          <p:cNvSpPr>
            <a:spLocks noChangeArrowheads="1"/>
          </p:cNvSpPr>
          <p:nvPr/>
        </p:nvSpPr>
        <p:spPr bwMode="white">
          <a:xfrm>
            <a:off x="539750" y="0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4" descr="Canvas"/>
          <p:cNvSpPr>
            <a:spLocks noChangeArrowheads="1"/>
          </p:cNvSpPr>
          <p:nvPr/>
        </p:nvSpPr>
        <p:spPr bwMode="white">
          <a:xfrm>
            <a:off x="582613" y="6707188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4" descr="Canvas"/>
          <p:cNvSpPr>
            <a:spLocks noChangeArrowheads="1"/>
          </p:cNvSpPr>
          <p:nvPr/>
        </p:nvSpPr>
        <p:spPr bwMode="white">
          <a:xfrm>
            <a:off x="1042988" y="4221163"/>
            <a:ext cx="576263" cy="2159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Rectangle 4" descr="Canvas"/>
          <p:cNvSpPr>
            <a:spLocks noChangeArrowheads="1"/>
          </p:cNvSpPr>
          <p:nvPr/>
        </p:nvSpPr>
        <p:spPr bwMode="white">
          <a:xfrm>
            <a:off x="611188" y="4221163"/>
            <a:ext cx="576263" cy="6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4" descr="Canvas"/>
          <p:cNvSpPr>
            <a:spLocks noChangeArrowheads="1"/>
          </p:cNvSpPr>
          <p:nvPr/>
        </p:nvSpPr>
        <p:spPr bwMode="white">
          <a:xfrm>
            <a:off x="582613" y="4221163"/>
            <a:ext cx="142875" cy="36036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4" descr="Canvas"/>
          <p:cNvSpPr>
            <a:spLocks noChangeArrowheads="1"/>
          </p:cNvSpPr>
          <p:nvPr/>
        </p:nvSpPr>
        <p:spPr bwMode="white">
          <a:xfrm>
            <a:off x="971550" y="4283075"/>
            <a:ext cx="215900" cy="1539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1" name="Rectangle 8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084263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22663" y="60960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51663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26A712-4FE7-4D4C-AD39-932D29579A5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66800" y="381000"/>
            <a:ext cx="7620000" cy="54864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81597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268413"/>
            <a:ext cx="3733800" cy="22225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643313"/>
            <a:ext cx="3733800" cy="22240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1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545007" y="0"/>
                <a:ext cx="3646993" cy="6858000"/>
                <a:chOff x="8545007" y="0"/>
                <a:chExt cx="3646993" cy="6858000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007" y="0"/>
                  <a:ext cx="3646993" cy="2982191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2436" y="4066720"/>
                  <a:ext cx="2925924" cy="279128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7137443" cy="685800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812461" y="1029461"/>
              <a:ext cx="4909467" cy="4653606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3586441" y="2188860"/>
            <a:ext cx="4894709" cy="1030733"/>
            <a:chOff x="4781921" y="2017071"/>
            <a:chExt cx="6526279" cy="137431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4931680" y="2017071"/>
              <a:ext cx="6376520" cy="5950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4781921" y="2943045"/>
              <a:ext cx="6462076" cy="44833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276286" y="2666598"/>
            <a:ext cx="5059183" cy="11796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/>
          <a:stretch>
            <a:fillRect/>
          </a:stretch>
        </p:blipFill>
        <p:spPr>
          <a:xfrm rot="10800000" flipV="1">
            <a:off x="3524259" y="3233189"/>
            <a:ext cx="112112" cy="225369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3627905" y="3552912"/>
            <a:ext cx="4761279" cy="509267"/>
          </a:xfrm>
        </p:spPr>
        <p:txBody>
          <a:bodyPr>
            <a:normAutofit/>
          </a:bodyPr>
          <a:lstStyle>
            <a:lvl1pPr marL="0" indent="0" algn="ctr">
              <a:buNone/>
              <a:defRPr sz="1015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627905" y="2335611"/>
            <a:ext cx="4761279" cy="779977"/>
          </a:xfrm>
        </p:spPr>
        <p:txBody>
          <a:bodyPr anchor="ctr">
            <a:normAutofit/>
          </a:bodyPr>
          <a:lstStyle>
            <a:lvl1pPr algn="ctr">
              <a:defRPr sz="27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2369542"/>
            <a:ext cx="78867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74711" y="2326714"/>
            <a:ext cx="2204573" cy="22045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8538" y="1877974"/>
            <a:ext cx="3272606" cy="3102052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04212" y="2369798"/>
            <a:ext cx="2226298" cy="236471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934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endParaRPr lang="zh-CN" altLang="en-US" sz="934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575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3771792" y="3510454"/>
            <a:ext cx="465259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413349" y="3695478"/>
            <a:ext cx="5378830" cy="621410"/>
          </a:xfrm>
        </p:spPr>
        <p:txBody>
          <a:bodyPr>
            <a:normAutofit/>
          </a:bodyPr>
          <a:lstStyle>
            <a:lvl1pPr marL="0" indent="0" algn="ctr">
              <a:buNone/>
              <a:defRPr sz="1015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413349" y="1619469"/>
            <a:ext cx="5378830" cy="1551026"/>
          </a:xfrm>
        </p:spPr>
        <p:txBody>
          <a:bodyPr anchor="b">
            <a:normAutofit/>
          </a:bodyPr>
          <a:lstStyle>
            <a:lvl1pPr algn="ctr">
              <a:defRPr sz="3715" b="1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369542"/>
            <a:ext cx="3886200" cy="32635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369542"/>
            <a:ext cx="3886200" cy="32635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848026"/>
            <a:ext cx="3868340" cy="48577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965649"/>
            <a:ext cx="3868340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848026"/>
            <a:ext cx="3887391" cy="48577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965649"/>
            <a:ext cx="3887391" cy="27634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35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0" y="657225"/>
            <a:ext cx="3123900" cy="1200150"/>
          </a:xfrm>
        </p:spPr>
        <p:txBody>
          <a:bodyPr anchor="t" anchorCtr="0">
            <a:normAutofit/>
          </a:bodyPr>
          <a:lstStyle>
            <a:lvl1pPr>
              <a:defRPr sz="247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8000" y="1132650"/>
            <a:ext cx="4627800" cy="40527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0" y="2592397"/>
            <a:ext cx="3123900" cy="2801489"/>
          </a:xfrm>
        </p:spPr>
        <p:txBody>
          <a:bodyPr>
            <a:normAutofit/>
          </a:bodyPr>
          <a:lstStyle>
            <a:lvl1pPr marL="0" indent="0">
              <a:buNone/>
              <a:defRPr sz="1015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2023/3/3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725747" y="1091605"/>
            <a:ext cx="789603" cy="4358879"/>
          </a:xfrm>
        </p:spPr>
        <p:txBody>
          <a:bodyPr vert="eaVert">
            <a:normAutofit/>
          </a:bodyPr>
          <a:lstStyle>
            <a:lvl1pPr>
              <a:defRPr sz="202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091605"/>
            <a:ext cx="6803183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1246414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293369" y="2495952"/>
            <a:ext cx="4404947" cy="994172"/>
          </a:xfrm>
        </p:spPr>
        <p:txBody>
          <a:bodyPr anchor="b">
            <a:normAutofit/>
          </a:bodyPr>
          <a:lstStyle>
            <a:lvl1pPr algn="l">
              <a:defRPr sz="304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01536" y="2349199"/>
            <a:ext cx="2456303" cy="2328291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3344169" y="3729639"/>
            <a:ext cx="246852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293369" y="3888337"/>
            <a:ext cx="4404947" cy="509267"/>
          </a:xfrm>
        </p:spPr>
        <p:txBody>
          <a:bodyPr>
            <a:normAutofit/>
          </a:bodyPr>
          <a:lstStyle>
            <a:lvl1pPr marL="0" indent="0" algn="l">
              <a:buNone/>
              <a:defRPr sz="1015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单击编辑副标题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02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015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3375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ltGray">
          <a:xfrm>
            <a:off x="1042988" y="849313"/>
            <a:ext cx="810101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4" descr="minispir"/>
          <p:cNvPicPr>
            <a:picLocks noChangeAspect="1"/>
          </p:cNvPicPr>
          <p:nvPr/>
        </p:nvPicPr>
        <p:blipFill>
          <a:blip r:embed="rId16"/>
          <a:srcRect b="5333"/>
          <a:stretch>
            <a:fillRect/>
          </a:stretch>
        </p:blipFill>
        <p:spPr>
          <a:xfrm>
            <a:off x="0" y="836613"/>
            <a:ext cx="1042988" cy="340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5" descr="minispir"/>
          <p:cNvPicPr>
            <a:picLocks noChangeAspect="1"/>
          </p:cNvPicPr>
          <p:nvPr/>
        </p:nvPicPr>
        <p:blipFill>
          <a:blip r:embed="rId16"/>
          <a:srcRect t="39999"/>
          <a:stretch>
            <a:fillRect/>
          </a:stretch>
        </p:blipFill>
        <p:spPr>
          <a:xfrm>
            <a:off x="0" y="4105275"/>
            <a:ext cx="1055688" cy="275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Rectangle 6"/>
          <p:cNvSpPr>
            <a:spLocks noGrp="1"/>
          </p:cNvSpPr>
          <p:nvPr>
            <p:ph type="title"/>
          </p:nvPr>
        </p:nvSpPr>
        <p:spPr>
          <a:xfrm>
            <a:off x="1200150" y="20638"/>
            <a:ext cx="7943850" cy="815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7"/>
          <p:cNvSpPr>
            <a:spLocks noGrp="1"/>
          </p:cNvSpPr>
          <p:nvPr>
            <p:ph type="body"/>
          </p:nvPr>
        </p:nvSpPr>
        <p:spPr>
          <a:xfrm>
            <a:off x="1042988" y="981075"/>
            <a:ext cx="8101012" cy="53276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8063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AD90BD3-14AD-4F2E-B848-2AA1FC30330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-36512" y="608013"/>
            <a:ext cx="1187450" cy="157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 Black" panose="020B0A04020102020204" pitchFamily="34" charset="0"/>
                <a:ea typeface="华文行楷" panose="02010800040101010101" pitchFamily="2" charset="-122"/>
                <a:cs typeface="+mn-cs"/>
              </a:rPr>
              <a:t>电子科技大学</a:t>
            </a:r>
          </a:p>
        </p:txBody>
      </p:sp>
      <p:pic>
        <p:nvPicPr>
          <p:cNvPr id="1035" name="图片 12"/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50" y="4763"/>
            <a:ext cx="617538" cy="6238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B358A95-C3A6-445A-9253-6EEA2DB226D8}" type="datetimeFigureOut">
              <a:rPr lang="zh-CN" altLang="en-US" smtClean="0"/>
              <a:t>2023/3/3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675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270" algn="l" defTabSz="514350" rtl="0" eaLnBrk="1" latinLnBrk="0" hangingPunct="1">
        <a:lnSpc>
          <a:spcPct val="90000"/>
        </a:lnSpc>
        <a:spcBef>
          <a:spcPct val="113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hyperlink" Target="https://github.com/jinqijinqi/CompositionAndCommunication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65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3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image" Target="../media/image51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50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mirds.github.io/MHIST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jfif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4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7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1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62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44.png"/><Relationship Id="rId5" Type="http://schemas.openxmlformats.org/officeDocument/2006/relationships/image" Target="../media/image63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lib-uestc-edu-cn-s.vpn.uestc.edu.cn:8118/dbc?id=29" TargetMode="Externa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66.png"/><Relationship Id="rId5" Type="http://schemas.openxmlformats.org/officeDocument/2006/relationships/hyperlink" Target="http://www-lib-uestc-edu-cn-s.vpn.uestc.edu.cn:8118/" TargetMode="Externa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hyperlink" Target="https://www.webofscience.com/wos/alldb/basic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advanced-search" TargetMode="Externa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hyperlink" Target="https://www.webofscience.com/wos/alldb/basic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hyperlink" Target="http://www-webofscience-com-s.vpn.uestc.edu.cn:8118/wos/alldb/advanced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summary/497bcf73-0ce1-4613-bdb1-30682e67605f-7174fbbb/relevance/1" TargetMode="Externa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hyperlink" Target="http://www-webofscience-com-s.vpn.uestc.edu.cn:8118/wos/alldb/advanced-searc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-webofscience-com-s.vpn.uestc.edu.cn:8118/wos/alldb/advanced-search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http://www-webofscience-com-s.vpn.uestc.edu.cn:8118/wos/alldb/summary/497bcf73-0ce1-4613-bdb1-30682e67605f-7174fbbb/relevance/1" TargetMode="Externa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hyperlink" Target="http://zlf.cqvip.com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72.png"/><Relationship Id="rId5" Type="http://schemas.openxmlformats.org/officeDocument/2006/relationships/hyperlink" Target="http://zlf.cqvip.com/zk/search.aspx?from=index&amp;key=U%3D%E7%BB%86%E8%83%9E%E6%A0%B8%E5%88%86%E5%89%B2%5B*%5DLT%3D4" TargetMode="Externa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2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mailto:&#30001;&#31185;&#20195;&#34920;&#21457;&#21040;&#25105;&#30340;&#37038;&#31665;jqi@uestc.edu.cn" TargetMode="Externa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CarDetection.mp4" TargetMode="External"/><Relationship Id="rId3" Type="http://schemas.openxmlformats.org/officeDocument/2006/relationships/tags" Target="../tags/tag142.xml"/><Relationship Id="rId7" Type="http://schemas.openxmlformats.org/officeDocument/2006/relationships/image" Target="../media/image15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1.xml"/><Relationship Id="rId5" Type="http://schemas.openxmlformats.org/officeDocument/2006/relationships/video" Target="../media/media1.mp4"/><Relationship Id="rId4" Type="http://schemas.microsoft.com/office/2007/relationships/media" Target="../media/media1.mp4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9610" y="3877866"/>
            <a:ext cx="4569619" cy="2776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37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125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1pPr>
            <a:lvl2pPr marL="257175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905510" algn="l"/>
              </a:tabLst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2pPr>
            <a:lvl3pPr marL="514350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3pPr>
            <a:lvl4pPr marL="771525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4pPr>
            <a:lvl5pPr marL="1028700" indent="0" algn="ctr" defTabSz="5143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9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defRPr>
            </a:lvl5pPr>
            <a:lvl6pPr marL="1285875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lnSpc>
                <a:spcPct val="90000"/>
              </a:lnSpc>
              <a:spcBef>
                <a:spcPts val="280"/>
              </a:spcBef>
              <a:buFont typeface="Arial" panose="020B0604020202020204" pitchFamily="34" charset="0"/>
              <a:buNone/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000" u="none" strike="noStrike" baseline="0" dirty="0">
                <a:solidFill>
                  <a:schemeClr val="lt1"/>
                </a:solidFill>
                <a:uLnTx/>
                <a:uFillTx/>
                <a:sym typeface="+mn-ea"/>
              </a:rPr>
              <a:t>第一讲  课程概述、文献检索与综述</a:t>
            </a: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000" dirty="0">
                <a:solidFill>
                  <a:schemeClr val="lt1"/>
                </a:solidFill>
                <a:uLnTx/>
                <a:uFillTx/>
                <a:sym typeface="+mn-ea"/>
              </a:rPr>
              <a:t>部分幻灯片素材源自：姚佰承 黄勇军 杨鍊 邬震宇</a:t>
            </a: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627905" y="3552912"/>
            <a:ext cx="4761279" cy="509267"/>
          </a:xfrm>
        </p:spPr>
        <p:txBody>
          <a:bodyPr>
            <a:noAutofit/>
          </a:bodyPr>
          <a:lstStyle/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漆进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电子科技大学 </a:t>
            </a: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u="none" strike="noStrike" baseline="0" dirty="0">
                <a:solidFill>
                  <a:schemeClr val="lt1"/>
                </a:solidFill>
                <a:uLnTx/>
                <a:uFillTx/>
              </a:rPr>
              <a:t>人工智能与机器学习实验室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3627905" y="2335611"/>
            <a:ext cx="4761279" cy="779977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000" u="none" strike="noStrike" baseline="0" dirty="0">
                <a:solidFill>
                  <a:schemeClr val="accent1"/>
                </a:solidFill>
                <a:uLnTx/>
                <a:uFillTx/>
              </a:rPr>
              <a:t>《专业写作与口头表达》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900113" y="991235"/>
            <a:ext cx="3527425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课程特点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42988" y="2070100"/>
            <a:ext cx="7993063" cy="510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内容丰富，课时有限，部分内容要求同学自修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27088" y="4077018"/>
            <a:ext cx="4105275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课程成绩构成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3305" y="5041430"/>
            <a:ext cx="7573645" cy="14563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514350" indent="-514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课程最终报告（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文献综述、专利）：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40%</a:t>
            </a:r>
          </a:p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课堂讨论</a:t>
            </a:r>
            <a:r>
              <a:rPr lang="zh-CN" altLang="en-US" sz="2800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和相应文档</a:t>
            </a: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（个人发言）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30%</a:t>
            </a:r>
          </a:p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口头报告和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相应文档</a:t>
            </a: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（小组分享）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30%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27088" y="980389"/>
            <a:ext cx="4105275" cy="8713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作业提交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3305" y="2110120"/>
            <a:ext cx="7573645" cy="9823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514350" indent="-5143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AutoNum type="arabicPeriod"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下一次课前一天 （老师需要时间查阅）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延迟一天扣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5%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，最多延迟不超过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天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05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16632"/>
            <a:ext cx="9144000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课时安排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8830771"/>
              </p:ext>
            </p:extLst>
          </p:nvPr>
        </p:nvGraphicFramePr>
        <p:xfrm>
          <a:off x="251460" y="1045211"/>
          <a:ext cx="8897620" cy="57681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/>
                        <a:t>日期  </a:t>
                      </a:r>
                      <a:r>
                        <a:rPr lang="zh-CN" altLang="en-US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星期五 </a:t>
                      </a:r>
                      <a:r>
                        <a:rPr lang="en-US" altLang="zh-CN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2023-03-03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概述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文献检索（课后准备及阅读综述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说明病理分析概念、方法、综述结构等）（组织病理图分析）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文献综述：分析方法整理、内容、格式讨论（阅读更多文献，模仿写作综述，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专利写作讨论：格式、内容讨论（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课后准备及阅读专利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说明专利写作方法、结构等）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33C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33CC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，写学期总结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ppt: 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时间，地点，人物，用什么东西做了什么事，包括综述和专利附件；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学到了什么，失去了什么，个人感想和意见，附上集体合照）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展示讨论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0638"/>
            <a:ext cx="9095422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课程网站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E66DDD-CFE1-4D56-A412-93A2728D4189}"/>
              </a:ext>
            </a:extLst>
          </p:cNvPr>
          <p:cNvSpPr txBox="1"/>
          <p:nvPr/>
        </p:nvSpPr>
        <p:spPr>
          <a:xfrm>
            <a:off x="899592" y="1916832"/>
            <a:ext cx="7560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  <a:hlinkClick r:id="rId5"/>
              </a:rPr>
              <a:t>https://github.com/jinqijinqi/CompositionAndCommunication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100B8F1-2BE0-4BA4-8A2C-53EE8D2F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429000"/>
            <a:ext cx="7993063" cy="984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所有课程相关的资料及活动将在上述网站中展示，可以在任何时间和地点阅读和下载</a:t>
            </a:r>
            <a:endParaRPr kumimoji="1" lang="zh-CN" alt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38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6387" name="矩形 3"/>
          <p:cNvSpPr/>
          <p:nvPr/>
        </p:nvSpPr>
        <p:spPr>
          <a:xfrm>
            <a:off x="1619885" y="1318260"/>
            <a:ext cx="8312785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你大学毕业以后都会去干什么？</a:t>
            </a:r>
          </a:p>
          <a:p>
            <a:pPr defTabSz="457200">
              <a:spcAft>
                <a:spcPts val="600"/>
              </a:spcAft>
            </a:pPr>
            <a:endParaRPr lang="en-US" altLang="zh-CN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" y="1798955"/>
            <a:ext cx="2564130" cy="2574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675" y="1988820"/>
            <a:ext cx="2796540" cy="20313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1988820"/>
            <a:ext cx="3267075" cy="19532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" y="4725670"/>
            <a:ext cx="2844165" cy="19075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675" y="4653280"/>
            <a:ext cx="2581910" cy="1901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6387" name="矩形 3"/>
          <p:cNvSpPr/>
          <p:nvPr/>
        </p:nvSpPr>
        <p:spPr>
          <a:xfrm>
            <a:off x="1619885" y="1318260"/>
            <a:ext cx="8312785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MIT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学生去干什么？</a:t>
            </a:r>
          </a:p>
          <a:p>
            <a:pPr defTabSz="457200">
              <a:spcAft>
                <a:spcPts val="600"/>
              </a:spcAft>
            </a:pPr>
            <a:endParaRPr lang="en-US" altLang="zh-CN" sz="20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42769-BED3-44D3-90A5-A638224D3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" y="2257519"/>
            <a:ext cx="4377728" cy="2323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29EF9F-7902-46A7-B12C-2FFB7BC2D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587" y="2204864"/>
            <a:ext cx="4361808" cy="2415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ADA326-A99D-44BD-A72F-34B38FE37C7F}"/>
              </a:ext>
            </a:extLst>
          </p:cNvPr>
          <p:cNvSpPr txBox="1"/>
          <p:nvPr/>
        </p:nvSpPr>
        <p:spPr>
          <a:xfrm>
            <a:off x="1183798" y="474085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本科生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BF4805-864D-4A18-BCDE-6E82BBA7579E}"/>
              </a:ext>
            </a:extLst>
          </p:cNvPr>
          <p:cNvSpPr txBox="1"/>
          <p:nvPr/>
        </p:nvSpPr>
        <p:spPr>
          <a:xfrm>
            <a:off x="5836546" y="47238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硕士生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" y="1628775"/>
            <a:ext cx="4516120" cy="39027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187450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3" name="爆炸形 2 2"/>
          <p:cNvSpPr/>
          <p:nvPr/>
        </p:nvSpPr>
        <p:spPr>
          <a:xfrm>
            <a:off x="3486785" y="5300345"/>
            <a:ext cx="5549265" cy="158496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7030A0"/>
                </a:solidFill>
              </a:rPr>
              <a:t>表达及沟通能力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9459" name="矩形 4"/>
          <p:cNvSpPr/>
          <p:nvPr/>
        </p:nvSpPr>
        <p:spPr>
          <a:xfrm>
            <a:off x="1763713" y="1196975"/>
            <a:ext cx="63817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短短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周，我们要学习些什么？</a:t>
            </a:r>
          </a:p>
        </p:txBody>
      </p:sp>
      <p:sp>
        <p:nvSpPr>
          <p:cNvPr id="10" name="矩形 9"/>
          <p:cNvSpPr/>
          <p:nvPr/>
        </p:nvSpPr>
        <p:spPr>
          <a:xfrm>
            <a:off x="1442796" y="4005064"/>
            <a:ext cx="2160240" cy="720725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专利写作</a:t>
            </a:r>
          </a:p>
        </p:txBody>
      </p:sp>
      <p:sp>
        <p:nvSpPr>
          <p:cNvPr id="11" name="矩形 10"/>
          <p:cNvSpPr/>
          <p:nvPr/>
        </p:nvSpPr>
        <p:spPr>
          <a:xfrm>
            <a:off x="1475656" y="2492375"/>
            <a:ext cx="2736304" cy="79216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综述论文写作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187450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24579" name="矩形 3"/>
          <p:cNvSpPr/>
          <p:nvPr/>
        </p:nvSpPr>
        <p:spPr>
          <a:xfrm>
            <a:off x="1306513" y="854075"/>
            <a:ext cx="684085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希望大家通过本课程，重点关注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</a:p>
        </p:txBody>
      </p:sp>
      <p:sp>
        <p:nvSpPr>
          <p:cNvPr id="24581" name="矩形 5"/>
          <p:cNvSpPr/>
          <p:nvPr/>
        </p:nvSpPr>
        <p:spPr>
          <a:xfrm>
            <a:off x="2411730" y="1484948"/>
            <a:ext cx="4983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时代在进步，对大学生语言能力的要求也在升高</a:t>
            </a:r>
          </a:p>
        </p:txBody>
      </p:sp>
      <p:sp>
        <p:nvSpPr>
          <p:cNvPr id="2" name="矩形 5"/>
          <p:cNvSpPr/>
          <p:nvPr/>
        </p:nvSpPr>
        <p:spPr>
          <a:xfrm>
            <a:off x="1043940" y="1853248"/>
            <a:ext cx="4526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出色的语言表达成为科技博主的基本要求！</a:t>
            </a:r>
          </a:p>
        </p:txBody>
      </p:sp>
      <p:pic>
        <p:nvPicPr>
          <p:cNvPr id="3" name="稚晖君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05" y="2348865"/>
            <a:ext cx="7075170" cy="344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第一章 概述</a:t>
            </a:r>
          </a:p>
        </p:txBody>
      </p:sp>
      <p:sp>
        <p:nvSpPr>
          <p:cNvPr id="10" name="矩形 9"/>
          <p:cNvSpPr/>
          <p:nvPr/>
        </p:nvSpPr>
        <p:spPr>
          <a:xfrm>
            <a:off x="900430" y="1800225"/>
            <a:ext cx="6624955" cy="76708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文献检索和综述，选择一个研究主题，检索资料，撰写文献综述</a:t>
            </a:r>
          </a:p>
        </p:txBody>
      </p:sp>
      <p:sp>
        <p:nvSpPr>
          <p:cNvPr id="26629" name="矩形 10"/>
          <p:cNvSpPr/>
          <p:nvPr/>
        </p:nvSpPr>
        <p:spPr>
          <a:xfrm>
            <a:off x="70485" y="2593340"/>
            <a:ext cx="6533515" cy="3599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要研究或开展的工作属于什么学科范畴？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上网查找文献和资料的思路一般如何？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如何利用好电子科技大学图书馆资源？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怎么选择听科学讲座？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怎样高效率的读论文和书籍，方法一样吗？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如何选取重点？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571500" indent="-571500" defTabSz="457200">
              <a:spcAft>
                <a:spcPts val="1200"/>
              </a:spcAft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如何撰写文献综述？</a:t>
            </a:r>
          </a:p>
        </p:txBody>
      </p:sp>
      <p:sp>
        <p:nvSpPr>
          <p:cNvPr id="12" name="椭圆 11"/>
          <p:cNvSpPr/>
          <p:nvPr/>
        </p:nvSpPr>
        <p:spPr>
          <a:xfrm>
            <a:off x="7596188" y="1630363"/>
            <a:ext cx="1439863" cy="1443038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查听读写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altLang="zh-CN" sz="3200" b="1" dirty="0">
                <a:solidFill>
                  <a:srgbClr val="00693E"/>
                </a:solidFill>
                <a:latin typeface="Helvetica Neue"/>
              </a:rPr>
            </a:br>
            <a:r>
              <a:rPr lang="zh-CN" altLang="en-US" sz="3200" b="1" dirty="0">
                <a:solidFill>
                  <a:srgbClr val="00693E"/>
                </a:solidFill>
                <a:latin typeface="Helvetica Neue"/>
              </a:rPr>
              <a:t>大家毕业后想做什么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D5EE6E-93DE-4DB5-891E-5E531455A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5" indent="0">
              <a:buNone/>
            </a:pPr>
            <a:r>
              <a:rPr lang="en-US" sz="3200" dirty="0"/>
              <a:t>1.</a:t>
            </a:r>
            <a:r>
              <a:rPr lang="zh-CN" altLang="en-US" sz="3200" dirty="0"/>
              <a:t> 工作</a:t>
            </a:r>
            <a:endParaRPr lang="en-US" altLang="zh-CN" sz="3200" dirty="0"/>
          </a:p>
          <a:p>
            <a:pPr marL="635" indent="0">
              <a:buNone/>
            </a:pPr>
            <a:r>
              <a:rPr lang="en-US" sz="3200" dirty="0"/>
              <a:t>2.</a:t>
            </a:r>
            <a:r>
              <a:rPr lang="zh-CN" altLang="en-US" sz="3200" dirty="0"/>
              <a:t> 深造</a:t>
            </a:r>
            <a:endParaRPr lang="en-US" altLang="zh-CN" sz="3200" dirty="0"/>
          </a:p>
          <a:p>
            <a:pPr marL="635" indent="0">
              <a:buNone/>
            </a:pPr>
            <a:r>
              <a:rPr lang="en-US" sz="3200" dirty="0"/>
              <a:t>3.</a:t>
            </a:r>
            <a:r>
              <a:rPr lang="zh-CN" altLang="en-US" sz="3200" dirty="0"/>
              <a:t>  玩</a:t>
            </a:r>
            <a:endParaRPr 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E0D136-EC58-4A57-8FF5-0AEC04003DEB}"/>
              </a:ext>
            </a:extLst>
          </p:cNvPr>
          <p:cNvSpPr txBox="1"/>
          <p:nvPr/>
        </p:nvSpPr>
        <p:spPr>
          <a:xfrm>
            <a:off x="4067944" y="2564904"/>
            <a:ext cx="3168352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这门课就解决如何准备的问题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C2164F-40E8-49F9-8240-902677FF9367}"/>
              </a:ext>
            </a:extLst>
          </p:cNvPr>
          <p:cNvSpPr txBox="1"/>
          <p:nvPr/>
        </p:nvSpPr>
        <p:spPr>
          <a:xfrm>
            <a:off x="4067944" y="4001293"/>
            <a:ext cx="3168352" cy="107721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抱歉！还真没有经验</a:t>
            </a:r>
            <a:endParaRPr 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9E178AB-9DD7-41A6-9900-9A50F92D0E96}"/>
              </a:ext>
            </a:extLst>
          </p:cNvPr>
          <p:cNvSpPr/>
          <p:nvPr/>
        </p:nvSpPr>
        <p:spPr>
          <a:xfrm>
            <a:off x="2339752" y="4437112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B87360A5-6318-4D92-904A-65906559621D}"/>
              </a:ext>
            </a:extLst>
          </p:cNvPr>
          <p:cNvSpPr/>
          <p:nvPr/>
        </p:nvSpPr>
        <p:spPr>
          <a:xfrm>
            <a:off x="2267744" y="2564904"/>
            <a:ext cx="1440160" cy="1152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2771" name="矩形 3"/>
          <p:cNvSpPr/>
          <p:nvPr/>
        </p:nvSpPr>
        <p:spPr>
          <a:xfrm>
            <a:off x="827088" y="1196975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1547813" y="2492375"/>
            <a:ext cx="3455988" cy="3600450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中文</a:t>
            </a:r>
          </a:p>
        </p:txBody>
      </p:sp>
      <p:sp>
        <p:nvSpPr>
          <p:cNvPr id="6" name="矩形 5"/>
          <p:cNvSpPr/>
          <p:nvPr/>
        </p:nvSpPr>
        <p:spPr>
          <a:xfrm>
            <a:off x="5292725" y="2492375"/>
            <a:ext cx="3455988" cy="360045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外文</a:t>
            </a:r>
          </a:p>
        </p:txBody>
      </p:sp>
      <p:sp>
        <p:nvSpPr>
          <p:cNvPr id="32774" name="矩形 6"/>
          <p:cNvSpPr/>
          <p:nvPr/>
        </p:nvSpPr>
        <p:spPr>
          <a:xfrm>
            <a:off x="1835785" y="1678305"/>
            <a:ext cx="61207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457200"/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一般的我们科学技术领域</a:t>
            </a:r>
            <a:endParaRPr lang="en-US" altLang="zh-CN" sz="2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 defTabSz="457200"/>
            <a:r>
              <a:rPr lang="zh-CN" altLang="en-US" sz="2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按专业文献语言类别分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3795" name="矩形 3"/>
          <p:cNvSpPr/>
          <p:nvPr/>
        </p:nvSpPr>
        <p:spPr>
          <a:xfrm>
            <a:off x="971550" y="8572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971550" y="1433513"/>
            <a:ext cx="1439863" cy="5040313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中文</a:t>
            </a:r>
          </a:p>
        </p:txBody>
      </p:sp>
      <p:pic>
        <p:nvPicPr>
          <p:cNvPr id="3379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4745038"/>
            <a:ext cx="1873250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2636838" y="5753100"/>
            <a:ext cx="4311650" cy="720725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青铜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图书馆里找教材</a:t>
            </a:r>
          </a:p>
        </p:txBody>
      </p:sp>
      <p:sp>
        <p:nvSpPr>
          <p:cNvPr id="8" name="矩形 7"/>
          <p:cNvSpPr/>
          <p:nvPr/>
        </p:nvSpPr>
        <p:spPr>
          <a:xfrm>
            <a:off x="3348038" y="4745038"/>
            <a:ext cx="3600450" cy="7207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白银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我不知道，百度知道</a:t>
            </a:r>
          </a:p>
        </p:txBody>
      </p:sp>
      <p:pic>
        <p:nvPicPr>
          <p:cNvPr id="3380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50" y="2728913"/>
            <a:ext cx="2087563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4068763" y="3736975"/>
            <a:ext cx="2879725" cy="72072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黄金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BBS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发问、抱专业人士大腿</a:t>
            </a:r>
          </a:p>
        </p:txBody>
      </p:sp>
      <p:sp>
        <p:nvSpPr>
          <p:cNvPr id="12" name="矩形 11"/>
          <p:cNvSpPr/>
          <p:nvPr/>
        </p:nvSpPr>
        <p:spPr>
          <a:xfrm>
            <a:off x="4787900" y="2728913"/>
            <a:ext cx="2160588" cy="72072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钻石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高阶参数索引</a:t>
            </a:r>
          </a:p>
        </p:txBody>
      </p:sp>
      <p:pic>
        <p:nvPicPr>
          <p:cNvPr id="3380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950" y="1720850"/>
            <a:ext cx="1943100" cy="706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5508625" y="1720850"/>
            <a:ext cx="1439863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</a:t>
            </a:r>
          </a:p>
        </p:txBody>
      </p:sp>
      <p:pic>
        <p:nvPicPr>
          <p:cNvPr id="3380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950" y="5753100"/>
            <a:ext cx="1858963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2950" y="3736975"/>
            <a:ext cx="1651000" cy="70643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1124545"/>
            <a:ext cx="7886700" cy="994172"/>
          </a:xfrm>
        </p:spPr>
        <p:txBody>
          <a:bodyPr/>
          <a:lstStyle/>
          <a:p>
            <a:r>
              <a:rPr lang="zh-CN" altLang="en-US"/>
              <a:t>举例：专利数据库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460" y="1988820"/>
            <a:ext cx="8347710" cy="2880995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</a:pPr>
            <a:r>
              <a:rPr lang="zh-CN" altLang="en-US" sz="2000" dirty="0"/>
              <a:t>中国国家知识产权局：http://cpquery.cnipa.gov.cn/</a:t>
            </a:r>
          </a:p>
          <a:p>
            <a:pPr>
              <a:lnSpc>
                <a:spcPct val="60000"/>
              </a:lnSpc>
            </a:pPr>
            <a:r>
              <a:rPr lang="zh-CN" altLang="en-US" sz="2000" dirty="0"/>
              <a:t>美国专利商标局：http://www.uspto.gov/</a:t>
            </a:r>
          </a:p>
          <a:p>
            <a:pPr>
              <a:lnSpc>
                <a:spcPct val="60000"/>
              </a:lnSpc>
            </a:pPr>
            <a:r>
              <a:rPr lang="zh-CN" altLang="en-US" sz="2000" dirty="0"/>
              <a:t>世界知识产权组织的检索系统：http://www.wipo.int/patentscope/en/</a:t>
            </a:r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日本知识产权数字图书馆：http</a:t>
            </a:r>
            <a:r>
              <a:rPr lang="en-US" altLang="zh-CN" sz="2000" dirty="0"/>
              <a:t>://www.ipdl.inpit.go.jp/homepg_e.ipdl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免费专利在线：http</a:t>
            </a:r>
            <a:r>
              <a:rPr lang="en-US" altLang="zh-CN" sz="2000" dirty="0"/>
              <a:t>://www.freepatentsonline.com/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谷歌专利：http</a:t>
            </a:r>
            <a:r>
              <a:rPr lang="en-US" altLang="zh-CN" sz="2000" dirty="0"/>
              <a:t>://www.google.com/patents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en-US" altLang="zh-CN" sz="2000" dirty="0" err="1"/>
              <a:t>百度专利：http</a:t>
            </a:r>
            <a:r>
              <a:rPr lang="en-US" altLang="zh-CN" sz="2000" dirty="0"/>
              <a:t>://zhuanli.baidu.com</a:t>
            </a:r>
            <a:endParaRPr lang="zh-CN" altLang="en-US" sz="2000" dirty="0"/>
          </a:p>
          <a:p>
            <a:pPr>
              <a:lnSpc>
                <a:spcPct val="60000"/>
              </a:lnSpc>
            </a:pPr>
            <a:r>
              <a:rPr lang="zh-CN" altLang="en-US" sz="2000" dirty="0"/>
              <a:t>其他：万方、知网、等</a:t>
            </a:r>
            <a:r>
              <a:rPr lang="en-US" altLang="zh-CN" sz="2000" dirty="0"/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547813" y="44450"/>
            <a:ext cx="6624638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3795" name="矩形 3"/>
          <p:cNvSpPr/>
          <p:nvPr/>
        </p:nvSpPr>
        <p:spPr>
          <a:xfrm>
            <a:off x="971550" y="8572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39939" name="矩形 3"/>
          <p:cNvSpPr/>
          <p:nvPr/>
        </p:nvSpPr>
        <p:spPr>
          <a:xfrm>
            <a:off x="900113" y="8699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446213"/>
            <a:ext cx="3671888" cy="71913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钻石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高阶参数索引</a:t>
            </a:r>
          </a:p>
        </p:txBody>
      </p:sp>
      <p:pic>
        <p:nvPicPr>
          <p:cNvPr id="39941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446213"/>
            <a:ext cx="2089150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463" y="1446213"/>
            <a:ext cx="2232025" cy="719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大括号 7"/>
          <p:cNvSpPr/>
          <p:nvPr/>
        </p:nvSpPr>
        <p:spPr>
          <a:xfrm rot="5400000">
            <a:off x="6731794" y="221456"/>
            <a:ext cx="287338" cy="4321175"/>
          </a:xfrm>
          <a:prstGeom prst="rightBrace">
            <a:avLst>
              <a:gd name="adj1" fmla="val 103572"/>
              <a:gd name="adj2" fmla="val 49103"/>
            </a:avLst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39944" name="矩形 9"/>
          <p:cNvSpPr/>
          <p:nvPr/>
        </p:nvSpPr>
        <p:spPr>
          <a:xfrm>
            <a:off x="5327650" y="2670175"/>
            <a:ext cx="381635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学校每年花数百万元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RMB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买数据库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可不是让知识躺着玩的</a:t>
            </a:r>
          </a:p>
        </p:txBody>
      </p:sp>
      <p:pic>
        <p:nvPicPr>
          <p:cNvPr id="39945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3" y="2525713"/>
            <a:ext cx="4535487" cy="1527175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9946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4110038"/>
            <a:ext cx="8243887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7" name="矩形 12"/>
          <p:cNvSpPr/>
          <p:nvPr/>
        </p:nvSpPr>
        <p:spPr>
          <a:xfrm>
            <a:off x="900113" y="6196013"/>
            <a:ext cx="5699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可以说是很丰富了，到这里，文献检索开始真正入门了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9944" grpId="0"/>
      <p:bldP spid="399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0963" name="矩形 3"/>
          <p:cNvSpPr/>
          <p:nvPr/>
        </p:nvSpPr>
        <p:spPr>
          <a:xfrm>
            <a:off x="782638" y="981075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pic>
        <p:nvPicPr>
          <p:cNvPr id="4096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38" y="1412875"/>
            <a:ext cx="2087562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5" name="矩形 5"/>
          <p:cNvSpPr/>
          <p:nvPr/>
        </p:nvSpPr>
        <p:spPr>
          <a:xfrm>
            <a:off x="2943225" y="1557338"/>
            <a:ext cx="4983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在数据库，你可以检索到全部主流中文发表的：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ED7D31">
                <a:tint val="45000"/>
                <a:satMod val="400000"/>
              </a:srgbClr>
            </a:duotone>
          </a:blip>
          <a:srcRect t="18053" b="9735"/>
          <a:stretch>
            <a:fillRect/>
          </a:stretch>
        </p:blipFill>
        <p:spPr>
          <a:xfrm>
            <a:off x="4383035" y="1988837"/>
            <a:ext cx="3789265" cy="576066"/>
          </a:xfrm>
          <a:prstGeom prst="rect">
            <a:avLst/>
          </a:prstGeom>
        </p:spPr>
      </p:pic>
      <p:sp>
        <p:nvSpPr>
          <p:cNvPr id="8" name="圆角矩形标注 21"/>
          <p:cNvSpPr/>
          <p:nvPr/>
        </p:nvSpPr>
        <p:spPr>
          <a:xfrm>
            <a:off x="1069975" y="2781300"/>
            <a:ext cx="3043238" cy="2366963"/>
          </a:xfrm>
          <a:prstGeom prst="wedgeRoundRectCallout">
            <a:avLst>
              <a:gd name="adj1" fmla="val 63449"/>
              <a:gd name="adj2" fmla="val -63744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又称：小论文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对一项研究的专门报导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一般目的明确、数据详实、研究人员可追溯、靠谱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但读懂它需要一定的专业积累、有一定门槛</a:t>
            </a:r>
          </a:p>
        </p:txBody>
      </p:sp>
      <p:sp>
        <p:nvSpPr>
          <p:cNvPr id="10" name="圆角矩形标注 22"/>
          <p:cNvSpPr/>
          <p:nvPr/>
        </p:nvSpPr>
        <p:spPr>
          <a:xfrm>
            <a:off x="4213225" y="2781300"/>
            <a:ext cx="3043238" cy="2366963"/>
          </a:xfrm>
          <a:prstGeom prst="wedgeRoundRectCallout">
            <a:avLst>
              <a:gd name="adj1" fmla="val 7613"/>
              <a:gd name="adj2" fmla="val -63422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又称：大论文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是授予学位的研究综合体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一般完整性好、兼具基础和前沿、师生的心血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是领域学生的入门必读</a:t>
            </a:r>
          </a:p>
        </p:txBody>
      </p:sp>
      <p:sp>
        <p:nvSpPr>
          <p:cNvPr id="11" name="圆角矩形标注 23"/>
          <p:cNvSpPr/>
          <p:nvPr/>
        </p:nvSpPr>
        <p:spPr>
          <a:xfrm>
            <a:off x="7340600" y="2781300"/>
            <a:ext cx="1739900" cy="2366963"/>
          </a:xfrm>
          <a:prstGeom prst="wedgeRoundRectCallout">
            <a:avLst>
              <a:gd name="adj1" fmla="val -36611"/>
              <a:gd name="adj2" fmla="val -63744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开会报告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一般简单明确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打酱油的居多</a:t>
            </a:r>
          </a:p>
        </p:txBody>
      </p:sp>
      <p:sp>
        <p:nvSpPr>
          <p:cNvPr id="12" name="右大括号 11"/>
          <p:cNvSpPr/>
          <p:nvPr/>
        </p:nvSpPr>
        <p:spPr>
          <a:xfrm rot="5400000">
            <a:off x="4023519" y="3212306"/>
            <a:ext cx="287338" cy="4321175"/>
          </a:xfrm>
          <a:prstGeom prst="rightBrace">
            <a:avLst>
              <a:gd name="adj1" fmla="val 103572"/>
              <a:gd name="adj2" fmla="val 49103"/>
            </a:avLst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40971" name="矩形 12"/>
          <p:cNvSpPr/>
          <p:nvPr/>
        </p:nvSpPr>
        <p:spPr>
          <a:xfrm>
            <a:off x="2295525" y="5703888"/>
            <a:ext cx="381635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文献检索的核心内容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常用性：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颗星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必要性：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颗星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409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1987" name="矩形 3"/>
          <p:cNvSpPr/>
          <p:nvPr/>
        </p:nvSpPr>
        <p:spPr>
          <a:xfrm>
            <a:off x="900113" y="9080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484313"/>
            <a:ext cx="4319588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学术期刊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&amp;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专利数据库</a:t>
            </a:r>
          </a:p>
        </p:txBody>
      </p:sp>
      <p:sp>
        <p:nvSpPr>
          <p:cNvPr id="41989" name="矩形 5"/>
          <p:cNvSpPr/>
          <p:nvPr/>
        </p:nvSpPr>
        <p:spPr>
          <a:xfrm>
            <a:off x="5219700" y="1628775"/>
            <a:ext cx="39243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建立在熟练使用知网等数据库的基础之上</a:t>
            </a:r>
          </a:p>
        </p:txBody>
      </p:sp>
      <p:pic>
        <p:nvPicPr>
          <p:cNvPr id="4199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2276475"/>
            <a:ext cx="4319587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矩形 7"/>
          <p:cNvSpPr/>
          <p:nvPr/>
        </p:nvSpPr>
        <p:spPr>
          <a:xfrm>
            <a:off x="5216525" y="2276475"/>
            <a:ext cx="4097338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以专业领域划分的学术期刊，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出版综述和研究进展，都是“小论文”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更加专业、汇聚，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在专业期刊发文的科学家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一般都是真正的内行</a:t>
            </a:r>
          </a:p>
        </p:txBody>
      </p:sp>
      <p:sp>
        <p:nvSpPr>
          <p:cNvPr id="41992" name="矩形 9"/>
          <p:cNvSpPr/>
          <p:nvPr/>
        </p:nvSpPr>
        <p:spPr>
          <a:xfrm>
            <a:off x="900113" y="4365625"/>
            <a:ext cx="80772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电子与通信领域常用的</a:t>
            </a:r>
            <a:r>
              <a:rPr lang="zh-CN" altLang="en-US" sz="24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中文核心期刊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：它们中的很多都是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索引的。</a:t>
            </a:r>
          </a:p>
        </p:txBody>
      </p:sp>
      <p:sp>
        <p:nvSpPr>
          <p:cNvPr id="41993" name="矩形 10"/>
          <p:cNvSpPr/>
          <p:nvPr/>
        </p:nvSpPr>
        <p:spPr>
          <a:xfrm>
            <a:off x="3059113" y="4868863"/>
            <a:ext cx="6473825" cy="175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：中国科学、物理学报、物理化学学报、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红外与毫米波学报、光谱学与光谱分析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中文核心：电子学报、电子与信息学报、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系统工程与通信技术、系统工程与电子技术、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光子学报、激光与光电子进展、电子科技大学学报等等。</a:t>
            </a:r>
          </a:p>
        </p:txBody>
      </p:sp>
      <p:sp>
        <p:nvSpPr>
          <p:cNvPr id="12" name="圆角矩形标注 26"/>
          <p:cNvSpPr/>
          <p:nvPr/>
        </p:nvSpPr>
        <p:spPr>
          <a:xfrm>
            <a:off x="900113" y="4941888"/>
            <a:ext cx="1739900" cy="1574800"/>
          </a:xfrm>
          <a:prstGeom prst="wedgeRoundRectCallout">
            <a:avLst>
              <a:gd name="adj1" fmla="val 78874"/>
              <a:gd name="adj2" fmla="val -35923"/>
              <a:gd name="adj3" fmla="val 1666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本科生能一篇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也是妥妥的牛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41991" grpId="0"/>
      <p:bldP spid="41992" grpId="0"/>
      <p:bldP spid="41993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3011" name="矩形 3"/>
          <p:cNvSpPr/>
          <p:nvPr/>
        </p:nvSpPr>
        <p:spPr>
          <a:xfrm>
            <a:off x="900113" y="1052513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文献检索的信息来源（中文）</a:t>
            </a:r>
          </a:p>
        </p:txBody>
      </p:sp>
      <p:sp>
        <p:nvSpPr>
          <p:cNvPr id="5" name="矩形 4"/>
          <p:cNvSpPr/>
          <p:nvPr/>
        </p:nvSpPr>
        <p:spPr>
          <a:xfrm>
            <a:off x="900113" y="1628775"/>
            <a:ext cx="4319588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学术期刊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&amp;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专利数据库</a:t>
            </a:r>
          </a:p>
        </p:txBody>
      </p:sp>
      <p:sp>
        <p:nvSpPr>
          <p:cNvPr id="43013" name="矩形 5"/>
          <p:cNvSpPr/>
          <p:nvPr/>
        </p:nvSpPr>
        <p:spPr>
          <a:xfrm>
            <a:off x="5219700" y="1773238"/>
            <a:ext cx="381635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建立在熟练使用知网等数据库的基础之上</a:t>
            </a:r>
          </a:p>
        </p:txBody>
      </p:sp>
      <p:pic>
        <p:nvPicPr>
          <p:cNvPr id="43014" name="图片 6"/>
          <p:cNvPicPr>
            <a:picLocks noChangeAspect="1"/>
          </p:cNvPicPr>
          <p:nvPr/>
        </p:nvPicPr>
        <p:blipFill>
          <a:blip r:embed="rId5"/>
          <a:srcRect b="10727"/>
          <a:stretch>
            <a:fillRect/>
          </a:stretch>
        </p:blipFill>
        <p:spPr>
          <a:xfrm>
            <a:off x="1116013" y="2641600"/>
            <a:ext cx="7920037" cy="403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5" name="矩形 7"/>
          <p:cNvSpPr/>
          <p:nvPr/>
        </p:nvSpPr>
        <p:spPr>
          <a:xfrm>
            <a:off x="3563938" y="2273300"/>
            <a:ext cx="3268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http://cpquery.sipo.gov.cn/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4035" name="矩形 3"/>
          <p:cNvSpPr/>
          <p:nvPr/>
        </p:nvSpPr>
        <p:spPr>
          <a:xfrm>
            <a:off x="827088" y="908050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827088" y="1484313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外文（英文）</a:t>
            </a:r>
          </a:p>
        </p:txBody>
      </p:sp>
      <p:sp>
        <p:nvSpPr>
          <p:cNvPr id="6" name="矩形 5"/>
          <p:cNvSpPr/>
          <p:nvPr/>
        </p:nvSpPr>
        <p:spPr>
          <a:xfrm>
            <a:off x="2411413" y="1484313"/>
            <a:ext cx="6732588" cy="143986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英文文献检索建立在对文献检索有一定的了解的基础之上，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相比于中文文献检索，英文文献检索面对的是世界成果，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其中的很多内容发表平台更高，质量更好，当然难度也更大。</a:t>
            </a:r>
          </a:p>
        </p:txBody>
      </p:sp>
      <p:pic>
        <p:nvPicPr>
          <p:cNvPr id="44038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588" y="2997200"/>
            <a:ext cx="1436687" cy="201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标注 21"/>
          <p:cNvSpPr/>
          <p:nvPr/>
        </p:nvSpPr>
        <p:spPr>
          <a:xfrm>
            <a:off x="4356100" y="2997200"/>
            <a:ext cx="4787900" cy="936625"/>
          </a:xfrm>
          <a:prstGeom prst="wedgeRoundRectCallout">
            <a:avLst>
              <a:gd name="adj1" fmla="val -65015"/>
              <a:gd name="adj2" fmla="val -31826"/>
              <a:gd name="adj3" fmla="val 1666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英文文献中，我们一般都是检索期刊论文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也就是“小论文”。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有时也检索专利</a:t>
            </a:r>
          </a:p>
        </p:txBody>
      </p:sp>
      <p:sp>
        <p:nvSpPr>
          <p:cNvPr id="44040" name="矩形 9"/>
          <p:cNvSpPr/>
          <p:nvPr/>
        </p:nvSpPr>
        <p:spPr>
          <a:xfrm>
            <a:off x="4427538" y="4221163"/>
            <a:ext cx="503396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电子信息领域绕不过去的英文文献几大数据库：</a:t>
            </a:r>
          </a:p>
        </p:txBody>
      </p:sp>
      <p:pic>
        <p:nvPicPr>
          <p:cNvPr id="4404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25" y="5722938"/>
            <a:ext cx="2663825" cy="801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438" y="5534025"/>
            <a:ext cx="2562225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75" y="5175250"/>
            <a:ext cx="1266825" cy="1323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5875" y="4994275"/>
            <a:ext cx="3078163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38" y="4724400"/>
            <a:ext cx="1674812" cy="36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100" y="5035550"/>
            <a:ext cx="1447800" cy="55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1413" y="4581525"/>
            <a:ext cx="1366837" cy="628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5059" name="矩形 3"/>
          <p:cNvSpPr/>
          <p:nvPr/>
        </p:nvSpPr>
        <p:spPr>
          <a:xfrm>
            <a:off x="900113" y="1052513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925513" y="1476375"/>
            <a:ext cx="8039100" cy="720725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科技信息门户</a:t>
            </a:r>
          </a:p>
        </p:txBody>
      </p:sp>
      <p:sp>
        <p:nvSpPr>
          <p:cNvPr id="45061" name="矩形 7"/>
          <p:cNvSpPr/>
          <p:nvPr>
            <p:custDataLst>
              <p:tags r:id="rId3"/>
            </p:custDataLst>
          </p:nvPr>
        </p:nvSpPr>
        <p:spPr>
          <a:xfrm>
            <a:off x="3636010" y="1476375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en-US" altLang="zh-CN" sz="18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https://scholar.google.com/</a:t>
            </a:r>
          </a:p>
          <a:p>
            <a:pPr defTabSz="457200"/>
            <a:r>
              <a:rPr lang="en-US" altLang="zh-CN" sz="1800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https://scholar.lanfanshu.cn</a:t>
            </a:r>
          </a:p>
        </p:txBody>
      </p:sp>
      <p:pic>
        <p:nvPicPr>
          <p:cNvPr id="4506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2535238"/>
            <a:ext cx="8169275" cy="2078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" y="3916363"/>
            <a:ext cx="8078787" cy="28971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6083" name="矩形 3"/>
          <p:cNvSpPr/>
          <p:nvPr/>
        </p:nvSpPr>
        <p:spPr>
          <a:xfrm>
            <a:off x="827088" y="908050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6084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975" y="1484313"/>
            <a:ext cx="1674813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38" y="1795463"/>
            <a:ext cx="1447800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6" name="矩形 6"/>
          <p:cNvSpPr/>
          <p:nvPr/>
        </p:nvSpPr>
        <p:spPr>
          <a:xfrm>
            <a:off x="4435475" y="1558925"/>
            <a:ext cx="33766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科睿唯安 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WOS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的制定者，最权威的科技文献数据库</a:t>
            </a:r>
          </a:p>
        </p:txBody>
      </p:sp>
      <p:sp>
        <p:nvSpPr>
          <p:cNvPr id="46087" name="矩形 7"/>
          <p:cNvSpPr/>
          <p:nvPr/>
        </p:nvSpPr>
        <p:spPr>
          <a:xfrm>
            <a:off x="4427538" y="2205038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http://apps.webofknowledge.com</a:t>
            </a:r>
          </a:p>
        </p:txBody>
      </p:sp>
      <p:pic>
        <p:nvPicPr>
          <p:cNvPr id="46088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413" y="2636838"/>
            <a:ext cx="6732587" cy="2917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6089" name="矩形 10"/>
          <p:cNvSpPr/>
          <p:nvPr/>
        </p:nvSpPr>
        <p:spPr>
          <a:xfrm>
            <a:off x="2987675" y="5661025"/>
            <a:ext cx="558673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可以检索全部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索引的论文、详细信息、引用信息。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并提供所在期刊的引用链接。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用法：直接索引、模糊匹配，方便快捷。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27088" y="1484313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  <a:t>D</a:t>
            </a:r>
            <a:r>
              <a:rPr lang="en-US" b="1" dirty="0">
                <a:solidFill>
                  <a:srgbClr val="00693E"/>
                </a:solidFill>
                <a:latin typeface="Helvetica Neue"/>
              </a:rPr>
              <a:t>ataset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and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Code (</a:t>
            </a:r>
            <a:r>
              <a:rPr lang="en-US" altLang="zh-CN" b="1" dirty="0" err="1">
                <a:solidFill>
                  <a:srgbClr val="00693E"/>
                </a:solidFill>
                <a:latin typeface="Helvetica Neue"/>
              </a:rPr>
              <a:t>Pytorch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)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for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Histopathological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Image</a:t>
            </a:r>
            <a:r>
              <a:rPr lang="zh-CN" altLang="en-US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00693E"/>
                </a:solidFill>
                <a:latin typeface="Helvetica Neue"/>
              </a:rPr>
              <a:t>Analysis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24993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MHIST: A Minimalist Histopathology Image Analysis Dataset</a:t>
            </a:r>
            <a:endParaRPr lang="en-US" sz="2000" b="1" i="0" dirty="0">
              <a:solidFill>
                <a:srgbClr val="00693E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6A046-507B-4E66-949C-3B7E98B1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99032"/>
            <a:ext cx="4032448" cy="2322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F6C440-EB4D-417C-B92D-19A1CFDF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2099032"/>
            <a:ext cx="2594917" cy="240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73085-6FAA-4BE6-8DC3-82A81E2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54759"/>
            <a:ext cx="4202167" cy="18705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7B38DB-ED5D-4062-AD27-F3FFCF9E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04" y="4599487"/>
            <a:ext cx="4257161" cy="19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7107" name="矩形 3"/>
          <p:cNvSpPr/>
          <p:nvPr/>
        </p:nvSpPr>
        <p:spPr>
          <a:xfrm>
            <a:off x="900113" y="908050"/>
            <a:ext cx="863282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47108" name="矩形 4"/>
          <p:cNvSpPr/>
          <p:nvPr/>
        </p:nvSpPr>
        <p:spPr>
          <a:xfrm>
            <a:off x="4500563" y="1495425"/>
            <a:ext cx="3376612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美国科学促进会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灯塔国的科学顶峰机构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非盈利的政府出版数据库</a:t>
            </a:r>
          </a:p>
        </p:txBody>
      </p:sp>
      <p:sp>
        <p:nvSpPr>
          <p:cNvPr id="47109" name="矩形 5"/>
          <p:cNvSpPr/>
          <p:nvPr/>
        </p:nvSpPr>
        <p:spPr>
          <a:xfrm>
            <a:off x="2411413" y="2924175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旗下代表期刊</a:t>
            </a:r>
          </a:p>
        </p:txBody>
      </p:sp>
      <p:pic>
        <p:nvPicPr>
          <p:cNvPr id="4711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438" y="1484313"/>
            <a:ext cx="1943100" cy="89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11" name="矩形 7"/>
          <p:cNvSpPr/>
          <p:nvPr/>
        </p:nvSpPr>
        <p:spPr>
          <a:xfrm>
            <a:off x="4572000" y="2349500"/>
            <a:ext cx="2583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https://www.aaas.org/</a:t>
            </a:r>
          </a:p>
        </p:txBody>
      </p:sp>
      <p:pic>
        <p:nvPicPr>
          <p:cNvPr id="47112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438" y="3284538"/>
            <a:ext cx="2087562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3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088" y="3284538"/>
            <a:ext cx="2220912" cy="2879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7114" name="矩形 11"/>
          <p:cNvSpPr/>
          <p:nvPr/>
        </p:nvSpPr>
        <p:spPr>
          <a:xfrm>
            <a:off x="2484438" y="6165850"/>
            <a:ext cx="77381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			   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科学进展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		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美国科学院院刊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</a:p>
        </p:txBody>
      </p:sp>
      <p:pic>
        <p:nvPicPr>
          <p:cNvPr id="47115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925" y="3284538"/>
            <a:ext cx="227330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900113" y="1484313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48131" name="矩形 4"/>
          <p:cNvSpPr/>
          <p:nvPr/>
        </p:nvSpPr>
        <p:spPr>
          <a:xfrm>
            <a:off x="827088" y="893763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8132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80" y="1470025"/>
            <a:ext cx="2874645" cy="502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矩形 6"/>
          <p:cNvSpPr/>
          <p:nvPr/>
        </p:nvSpPr>
        <p:spPr>
          <a:xfrm>
            <a:off x="5467350" y="1484630"/>
            <a:ext cx="3378200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斯普林格 自然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广泛使用的商用科学出版集团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英伦范，高端大气上档次</a:t>
            </a:r>
          </a:p>
        </p:txBody>
      </p:sp>
      <p:sp>
        <p:nvSpPr>
          <p:cNvPr id="48134" name="矩形 7"/>
          <p:cNvSpPr/>
          <p:nvPr/>
        </p:nvSpPr>
        <p:spPr>
          <a:xfrm>
            <a:off x="5467350" y="2348230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https://www.springernature.com</a:t>
            </a:r>
          </a:p>
        </p:txBody>
      </p:sp>
      <p:sp>
        <p:nvSpPr>
          <p:cNvPr id="48135" name="矩形 9"/>
          <p:cNvSpPr/>
          <p:nvPr/>
        </p:nvSpPr>
        <p:spPr>
          <a:xfrm>
            <a:off x="2195830" y="2780665"/>
            <a:ext cx="696595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出版过诸多世界知名的学术著作和教材，撰写人包括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30+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诺奖获得者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旗下期刊包括大家久仰的：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自然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》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及其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余种行业子刊</a:t>
            </a:r>
          </a:p>
        </p:txBody>
      </p:sp>
      <p:pic>
        <p:nvPicPr>
          <p:cNvPr id="48136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4175125"/>
            <a:ext cx="1655763" cy="232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7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175" y="4175125"/>
            <a:ext cx="1657350" cy="232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8" name="图片 12"/>
          <p:cNvPicPr>
            <a:picLocks noChangeAspect="1"/>
          </p:cNvPicPr>
          <p:nvPr/>
        </p:nvPicPr>
        <p:blipFill>
          <a:blip r:embed="rId8"/>
          <a:srcRect l="2438"/>
          <a:stretch>
            <a:fillRect/>
          </a:stretch>
        </p:blipFill>
        <p:spPr>
          <a:xfrm>
            <a:off x="5795963" y="4189413"/>
            <a:ext cx="1655762" cy="2320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8139" name="矩形 13"/>
          <p:cNvSpPr/>
          <p:nvPr/>
        </p:nvSpPr>
        <p:spPr>
          <a:xfrm>
            <a:off x="6731953" y="3232785"/>
            <a:ext cx="21132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我校的第一本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SCI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</a:t>
            </a:r>
            <a:endParaRPr lang="en-US" altLang="zh-CN" sz="1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就是与</a:t>
            </a:r>
            <a:r>
              <a:rPr lang="en-US" altLang="zh-CN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Springer</a:t>
            </a:r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合办</a:t>
            </a:r>
            <a:endParaRPr lang="en-US" altLang="zh-CN" sz="16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6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创刊主编：饶云江</a:t>
            </a:r>
          </a:p>
        </p:txBody>
      </p:sp>
      <p:pic>
        <p:nvPicPr>
          <p:cNvPr id="48140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062413"/>
            <a:ext cx="1697038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827088" y="1470025"/>
            <a:ext cx="1441450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49155" name="直接连接符 3"/>
          <p:cNvCxnSpPr/>
          <p:nvPr/>
        </p:nvCxnSpPr>
        <p:spPr>
          <a:xfrm>
            <a:off x="1547813" y="6599238"/>
            <a:ext cx="7272337" cy="1587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9156" name="矩形 4"/>
          <p:cNvSpPr/>
          <p:nvPr/>
        </p:nvSpPr>
        <p:spPr>
          <a:xfrm>
            <a:off x="827088" y="849313"/>
            <a:ext cx="8634412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pic>
        <p:nvPicPr>
          <p:cNvPr id="49157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413" y="1423988"/>
            <a:ext cx="1296987" cy="1354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8" name="矩形 6"/>
          <p:cNvSpPr/>
          <p:nvPr/>
        </p:nvSpPr>
        <p:spPr>
          <a:xfrm>
            <a:off x="3851275" y="1423988"/>
            <a:ext cx="3960813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爱思唯尔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标志为：苹果树下的牛顿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科研界的一个大数据中心</a:t>
            </a:r>
          </a:p>
        </p:txBody>
      </p:sp>
      <p:sp>
        <p:nvSpPr>
          <p:cNvPr id="49159" name="矩形 7"/>
          <p:cNvSpPr/>
          <p:nvPr/>
        </p:nvSpPr>
        <p:spPr>
          <a:xfrm>
            <a:off x="3851275" y="2360613"/>
            <a:ext cx="3611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https://www.sciencedirect.com/</a:t>
            </a:r>
          </a:p>
        </p:txBody>
      </p:sp>
      <p:pic>
        <p:nvPicPr>
          <p:cNvPr id="4916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438" y="2865438"/>
            <a:ext cx="6505575" cy="289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1" name="矩形 10"/>
          <p:cNvSpPr/>
          <p:nvPr/>
        </p:nvSpPr>
        <p:spPr>
          <a:xfrm>
            <a:off x="4427538" y="6240463"/>
            <a:ext cx="33305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旗下期刊扛把子：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细胞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</a:p>
        </p:txBody>
      </p:sp>
      <p:pic>
        <p:nvPicPr>
          <p:cNvPr id="4916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813" y="3959225"/>
            <a:ext cx="1709737" cy="230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827088" y="1423988"/>
            <a:ext cx="1441450" cy="50419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sp>
        <p:nvSpPr>
          <p:cNvPr id="50179" name="矩形 3"/>
          <p:cNvSpPr/>
          <p:nvPr/>
        </p:nvSpPr>
        <p:spPr>
          <a:xfrm>
            <a:off x="819150" y="908050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0180" name="矩形 4"/>
          <p:cNvSpPr/>
          <p:nvPr/>
        </p:nvSpPr>
        <p:spPr>
          <a:xfrm>
            <a:off x="4370705" y="1484630"/>
            <a:ext cx="48812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国际电子电气工程学会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没听说过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别说自己是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UESTC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毕业的</a:t>
            </a:r>
          </a:p>
        </p:txBody>
      </p:sp>
      <p:pic>
        <p:nvPicPr>
          <p:cNvPr id="50181" name="图片 5"/>
          <p:cNvPicPr>
            <a:picLocks noChangeAspect="1"/>
          </p:cNvPicPr>
          <p:nvPr/>
        </p:nvPicPr>
        <p:blipFill>
          <a:blip r:embed="rId5"/>
          <a:srcRect r="2162"/>
          <a:stretch>
            <a:fillRect/>
          </a:stretch>
        </p:blipFill>
        <p:spPr>
          <a:xfrm>
            <a:off x="2330450" y="1484630"/>
            <a:ext cx="1962785" cy="604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2565400"/>
            <a:ext cx="6804025" cy="294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矩形 7"/>
          <p:cNvSpPr/>
          <p:nvPr/>
        </p:nvSpPr>
        <p:spPr>
          <a:xfrm>
            <a:off x="2435225" y="2163445"/>
            <a:ext cx="5737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https://ieeexplore.ieee.org/Xplore/home.jsp</a:t>
            </a:r>
          </a:p>
        </p:txBody>
      </p:sp>
      <p:sp>
        <p:nvSpPr>
          <p:cNvPr id="50184" name="矩形 9"/>
          <p:cNvSpPr/>
          <p:nvPr/>
        </p:nvSpPr>
        <p:spPr>
          <a:xfrm>
            <a:off x="2259330" y="5578475"/>
            <a:ext cx="69202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期刊包括电子电气、计算机类各个技术领域的顶级成果，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 Trans. Of	XXX				IEEE Selected Topic of XXX</a:t>
            </a:r>
          </a:p>
          <a:p>
            <a:pPr defTabSz="457200"/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IEEE Proceedings of XXX			IEEE XXX Letters</a:t>
            </a:r>
          </a:p>
        </p:txBody>
      </p:sp>
      <p:sp>
        <p:nvSpPr>
          <p:cNvPr id="11" name="矩形 10"/>
          <p:cNvSpPr/>
          <p:nvPr/>
        </p:nvSpPr>
        <p:spPr>
          <a:xfrm>
            <a:off x="819150" y="1484313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1204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6595" y="2565718"/>
            <a:ext cx="693738" cy="70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文献检索的信息来源</a:t>
            </a:r>
          </a:p>
        </p:txBody>
      </p:sp>
      <p:sp>
        <p:nvSpPr>
          <p:cNvPr id="51206" name="矩形 9"/>
          <p:cNvSpPr/>
          <p:nvPr/>
        </p:nvSpPr>
        <p:spPr>
          <a:xfrm>
            <a:off x="5147628" y="1650048"/>
            <a:ext cx="3960812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百年德国出版老店</a:t>
            </a:r>
            <a:endParaRPr lang="en-US" altLang="zh-CN" sz="18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重点耕耘电子信息和材料领域</a:t>
            </a:r>
          </a:p>
        </p:txBody>
      </p:sp>
      <p:pic>
        <p:nvPicPr>
          <p:cNvPr id="51207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75" y="1557338"/>
            <a:ext cx="2562225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8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475" y="2565400"/>
            <a:ext cx="4573270" cy="2200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9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313" y="3387725"/>
            <a:ext cx="2038350" cy="29416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1210" name="矩形 13"/>
          <p:cNvSpPr/>
          <p:nvPr/>
        </p:nvSpPr>
        <p:spPr>
          <a:xfrm>
            <a:off x="2880043" y="5684520"/>
            <a:ext cx="395922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我校与</a:t>
            </a:r>
            <a:r>
              <a:rPr lang="en-US" altLang="zh-CN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Wiley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合办期刊</a:t>
            </a:r>
            <a:endParaRPr lang="en-US" altLang="zh-CN" sz="1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defTabSz="457200"/>
            <a:r>
              <a:rPr lang="zh-CN" altLang="en-US" sz="1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创刊主编：李言荣</a:t>
            </a:r>
          </a:p>
        </p:txBody>
      </p:sp>
      <p:sp>
        <p:nvSpPr>
          <p:cNvPr id="51211" name="矩形 14"/>
          <p:cNvSpPr/>
          <p:nvPr/>
        </p:nvSpPr>
        <p:spPr>
          <a:xfrm>
            <a:off x="2411730" y="5036185"/>
            <a:ext cx="45739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457200"/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旗下期刊包括</a:t>
            </a:r>
            <a:r>
              <a:rPr lang="en-US" altLang="zh-CN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《Adv Mat》《Laser Photon Rev 》</a:t>
            </a:r>
            <a:r>
              <a:rPr lang="zh-CN" altLang="en-US" sz="18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等。</a:t>
            </a:r>
          </a:p>
        </p:txBody>
      </p:sp>
      <p:sp>
        <p:nvSpPr>
          <p:cNvPr id="16" name="矩形 15"/>
          <p:cNvSpPr/>
          <p:nvPr/>
        </p:nvSpPr>
        <p:spPr>
          <a:xfrm>
            <a:off x="819150" y="1557338"/>
            <a:ext cx="1439863" cy="504031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英文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5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电子科技大学图书馆主页</a:t>
            </a:r>
            <a:endParaRPr 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A0690-A07C-42D4-A6F3-9C7ACA368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1" y="2060848"/>
            <a:ext cx="8528269" cy="4797152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592130" y="4570689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/>
          <p:nvPr/>
        </p:nvCxnSpPr>
        <p:spPr>
          <a:xfrm>
            <a:off x="3339554" y="6093296"/>
            <a:ext cx="13764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hlinkClick r:id="rId7"/>
            <a:extLst>
              <a:ext uri="{FF2B5EF4-FFF2-40B4-BE49-F238E27FC236}">
                <a16:creationId xmlns:a16="http://schemas.microsoft.com/office/drawing/2014/main" id="{4C22E494-0548-470A-8D30-16900D55828E}"/>
              </a:ext>
            </a:extLst>
          </p:cNvPr>
          <p:cNvSpPr txBox="1"/>
          <p:nvPr/>
        </p:nvSpPr>
        <p:spPr>
          <a:xfrm>
            <a:off x="4031233" y="162877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</a:t>
            </a:r>
            <a:r>
              <a:rPr lang="en-US" altLang="zh-CN" sz="1800" dirty="0"/>
              <a:t>SCI</a:t>
            </a:r>
            <a:endParaRPr lang="en-US" sz="18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E0A5101-8249-492A-9F60-49A5BDE723B7}"/>
              </a:ext>
            </a:extLst>
          </p:cNvPr>
          <p:cNvSpPr/>
          <p:nvPr/>
        </p:nvSpPr>
        <p:spPr>
          <a:xfrm>
            <a:off x="3855061" y="1705442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07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6C390D-3778-4205-9A91-390CCC55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1" y="1998109"/>
            <a:ext cx="8580629" cy="4826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访问链接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040024" y="4257608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1717153" y="5805264"/>
            <a:ext cx="25388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72477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6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986600" y="1645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点击链接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01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0F6B33-C001-4FE2-B199-67EE785A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04" y="2040508"/>
            <a:ext cx="8564430" cy="4817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主页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355975" y="389213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3995936" y="5373216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468599" y="1695272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986600" y="16452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点击高级检索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89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954F602-1015-43F3-840F-5DEC4FC83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1" y="2046579"/>
            <a:ext cx="8553640" cy="4811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436804" y="162877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SCI</a:t>
            </a:r>
            <a:r>
              <a:rPr lang="zh-CN" altLang="en-US" sz="1800" dirty="0"/>
              <a:t> 检索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7840280" y="353209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7596336" y="5157192"/>
            <a:ext cx="5761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1475656" y="1677246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6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1715113" y="161473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输入英文关键词：</a:t>
            </a:r>
            <a:r>
              <a:rPr lang="en-US" altLang="zh-CN" sz="1800" dirty="0"/>
              <a:t>nuclei/nucleus segmentation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F7CA4B5-120C-4CE0-B570-ED47248D0D66}"/>
              </a:ext>
            </a:extLst>
          </p:cNvPr>
          <p:cNvSpPr/>
          <p:nvPr/>
        </p:nvSpPr>
        <p:spPr>
          <a:xfrm>
            <a:off x="6378026" y="1698308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hlinkClick r:id="rId6"/>
            <a:extLst>
              <a:ext uri="{FF2B5EF4-FFF2-40B4-BE49-F238E27FC236}">
                <a16:creationId xmlns:a16="http://schemas.microsoft.com/office/drawing/2014/main" id="{EDD4AEB3-33FD-46CB-987B-EB53B9097C2A}"/>
              </a:ext>
            </a:extLst>
          </p:cNvPr>
          <p:cNvSpPr txBox="1"/>
          <p:nvPr/>
        </p:nvSpPr>
        <p:spPr>
          <a:xfrm>
            <a:off x="6577929" y="16147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点击添加到检索式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10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4E91B1-2C1A-42F1-8CE0-8C400FE2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85" y="1984066"/>
            <a:ext cx="8634413" cy="4856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英文文献及专利查询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1185597" y="16287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点击检索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1804180" y="1970792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1175861" y="3350261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249640" y="1697201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437500" y="1614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得到结果</a:t>
            </a:r>
            <a:endParaRPr lang="en-US" altLang="zh-CN" sz="1800" dirty="0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AC49C14-D2D2-4F91-ACA3-FDA69C6A6D9E}"/>
              </a:ext>
            </a:extLst>
          </p:cNvPr>
          <p:cNvSpPr/>
          <p:nvPr/>
        </p:nvSpPr>
        <p:spPr>
          <a:xfrm rot="1365208">
            <a:off x="1501128" y="4555031"/>
            <a:ext cx="432048" cy="1348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3194798-7801-4FEA-B8D7-8A059B8E3302}"/>
              </a:ext>
            </a:extLst>
          </p:cNvPr>
          <p:cNvCxnSpPr>
            <a:cxnSpLocks/>
          </p:cNvCxnSpPr>
          <p:nvPr/>
        </p:nvCxnSpPr>
        <p:spPr>
          <a:xfrm>
            <a:off x="1017902" y="5975505"/>
            <a:ext cx="360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F38A5D3-F939-4FE3-ADE8-9A5D3FA02876}"/>
              </a:ext>
            </a:extLst>
          </p:cNvPr>
          <p:cNvSpPr/>
          <p:nvPr/>
        </p:nvSpPr>
        <p:spPr>
          <a:xfrm>
            <a:off x="352776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hlinkClick r:id="rId6"/>
            <a:extLst>
              <a:ext uri="{FF2B5EF4-FFF2-40B4-BE49-F238E27FC236}">
                <a16:creationId xmlns:a16="http://schemas.microsoft.com/office/drawing/2014/main" id="{DC51DEB0-0A9C-4785-BDD1-21782C1C1E8C}"/>
              </a:ext>
            </a:extLst>
          </p:cNvPr>
          <p:cNvSpPr txBox="1"/>
          <p:nvPr/>
        </p:nvSpPr>
        <p:spPr>
          <a:xfrm>
            <a:off x="3758296" y="16098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选择综述或专利结果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98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23EA-6333-4C4A-ADEF-EC0202FE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slide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565CAC-42BA-4883-9A7E-E271AEFD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0" y="1196752"/>
            <a:ext cx="9182210" cy="4655668"/>
          </a:xfrm>
        </p:spPr>
      </p:pic>
    </p:spTree>
    <p:extLst>
      <p:ext uri="{BB962C8B-B14F-4D97-AF65-F5344CB8AC3E}">
        <p14:creationId xmlns:p14="http://schemas.microsoft.com/office/powerpoint/2010/main" val="3256041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AA946D-3F38-4D4F-85CB-ACEED01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5" y="2099450"/>
            <a:ext cx="8451577" cy="4754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中文专利查询</a:t>
            </a:r>
          </a:p>
        </p:txBody>
      </p:sp>
      <p:sp>
        <p:nvSpPr>
          <p:cNvPr id="2" name="文本框 1">
            <a:hlinkClick r:id="rId6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679980" y="1609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点击维普知识</a:t>
            </a:r>
            <a:endParaRPr lang="en-US" sz="1800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403E19-CFF0-4D05-91E4-52D0C40BFA29}"/>
              </a:ext>
            </a:extLst>
          </p:cNvPr>
          <p:cNvSpPr/>
          <p:nvPr/>
        </p:nvSpPr>
        <p:spPr>
          <a:xfrm rot="1365208">
            <a:off x="4553534" y="2218183"/>
            <a:ext cx="432048" cy="93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FE6538-2CD7-4E3F-9EBA-98D9B97DF948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2880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FAF4758-BD5E-4C6E-AD70-2C70CAF0B95D}"/>
              </a:ext>
            </a:extLst>
          </p:cNvPr>
          <p:cNvSpPr/>
          <p:nvPr/>
        </p:nvSpPr>
        <p:spPr>
          <a:xfrm>
            <a:off x="2249640" y="1697201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文本框 14">
            <a:hlinkClick r:id="rId7"/>
            <a:extLst>
              <a:ext uri="{FF2B5EF4-FFF2-40B4-BE49-F238E27FC236}">
                <a16:creationId xmlns:a16="http://schemas.microsoft.com/office/drawing/2014/main" id="{463E08CF-8936-4AFC-B2D1-01D190E8BDF1}"/>
              </a:ext>
            </a:extLst>
          </p:cNvPr>
          <p:cNvSpPr txBox="1"/>
          <p:nvPr/>
        </p:nvSpPr>
        <p:spPr>
          <a:xfrm>
            <a:off x="2437500" y="1614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点击专利</a:t>
            </a:r>
            <a:endParaRPr lang="en-US" altLang="zh-CN" sz="1800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F38A5D3-F939-4FE3-ADE8-9A5D3FA02876}"/>
              </a:ext>
            </a:extLst>
          </p:cNvPr>
          <p:cNvSpPr/>
          <p:nvPr/>
        </p:nvSpPr>
        <p:spPr>
          <a:xfrm>
            <a:off x="3527764" y="1705430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hlinkClick r:id="rId8"/>
            <a:extLst>
              <a:ext uri="{FF2B5EF4-FFF2-40B4-BE49-F238E27FC236}">
                <a16:creationId xmlns:a16="http://schemas.microsoft.com/office/drawing/2014/main" id="{DC51DEB0-0A9C-4785-BDD1-21782C1C1E8C}"/>
              </a:ext>
            </a:extLst>
          </p:cNvPr>
          <p:cNvSpPr txBox="1"/>
          <p:nvPr/>
        </p:nvSpPr>
        <p:spPr>
          <a:xfrm>
            <a:off x="3758296" y="16098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输入关键词“细胞核分割”</a:t>
            </a:r>
            <a:endParaRPr lang="en-US" altLang="zh-CN" sz="18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6CFE750-53B1-41CF-B061-32E7486BFE5D}"/>
              </a:ext>
            </a:extLst>
          </p:cNvPr>
          <p:cNvSpPr/>
          <p:nvPr/>
        </p:nvSpPr>
        <p:spPr>
          <a:xfrm>
            <a:off x="6597685" y="1715259"/>
            <a:ext cx="2305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20">
            <a:hlinkClick r:id="rId7"/>
            <a:extLst>
              <a:ext uri="{FF2B5EF4-FFF2-40B4-BE49-F238E27FC236}">
                <a16:creationId xmlns:a16="http://schemas.microsoft.com/office/drawing/2014/main" id="{1CDC8F5D-B42C-4836-872D-392469E6E8B8}"/>
              </a:ext>
            </a:extLst>
          </p:cNvPr>
          <p:cNvSpPr txBox="1"/>
          <p:nvPr/>
        </p:nvSpPr>
        <p:spPr>
          <a:xfrm>
            <a:off x="6925751" y="1620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点击搜索</a:t>
            </a:r>
            <a:endParaRPr lang="en-US" altLang="zh-CN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632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813" y="44450"/>
            <a:ext cx="6624638" cy="792163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第二章 文献检索和综述</a:t>
            </a:r>
          </a:p>
        </p:txBody>
      </p:sp>
      <p:cxnSp>
        <p:nvCxnSpPr>
          <p:cNvPr id="51203" name="直接连接符 3"/>
          <p:cNvCxnSpPr/>
          <p:nvPr/>
        </p:nvCxnSpPr>
        <p:spPr>
          <a:xfrm flipV="1">
            <a:off x="819150" y="836613"/>
            <a:ext cx="79200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205" name="矩形 7"/>
          <p:cNvSpPr/>
          <p:nvPr/>
        </p:nvSpPr>
        <p:spPr>
          <a:xfrm>
            <a:off x="819150" y="981075"/>
            <a:ext cx="86344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动手实践</a:t>
            </a:r>
            <a:r>
              <a:rPr lang="en-US" altLang="zh-CN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中文专利查询</a:t>
            </a:r>
          </a:p>
        </p:txBody>
      </p:sp>
      <p:sp>
        <p:nvSpPr>
          <p:cNvPr id="2" name="文本框 1">
            <a:hlinkClick r:id="rId5"/>
            <a:extLst>
              <a:ext uri="{FF2B5EF4-FFF2-40B4-BE49-F238E27FC236}">
                <a16:creationId xmlns:a16="http://schemas.microsoft.com/office/drawing/2014/main" id="{EDE25FA9-35B5-46C1-B52E-59F28B95491E}"/>
              </a:ext>
            </a:extLst>
          </p:cNvPr>
          <p:cNvSpPr txBox="1"/>
          <p:nvPr/>
        </p:nvSpPr>
        <p:spPr>
          <a:xfrm>
            <a:off x="679980" y="1609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得到搜索结果</a:t>
            </a:r>
            <a:endParaRPr 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52D17-400D-44E3-8005-3A3BCEC26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2058502"/>
            <a:ext cx="8532440" cy="4799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168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405" y="44133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第一讲 结语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764540" y="1268730"/>
            <a:ext cx="4248785" cy="4598670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pc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请同学反馈意见与建议	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4294967295"/>
            <p:custDataLst>
              <p:tags r:id="rId4"/>
            </p:custDataLst>
          </p:nvPr>
        </p:nvSpPr>
        <p:spPr>
          <a:xfrm>
            <a:off x="4953000" y="1268413"/>
            <a:ext cx="3733800" cy="4598987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pc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请同学现场分组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7405" y="44133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第一讲 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764540" y="1268730"/>
            <a:ext cx="7623884" cy="4598670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 以“病理图像分析”为主题，输入关键词“</a:t>
            </a:r>
            <a:r>
              <a:rPr lang="en-US" altLang="zh-CN" sz="2000" dirty="0"/>
              <a:t>histopathology</a:t>
            </a:r>
            <a:r>
              <a:rPr lang="zh-CN" altLang="en-US" sz="2000" dirty="0"/>
              <a:t>、</a:t>
            </a:r>
            <a:r>
              <a:rPr lang="en-US" altLang="zh-CN" sz="2000" dirty="0"/>
              <a:t>image analysis</a:t>
            </a:r>
            <a:r>
              <a:rPr lang="zh-CN" altLang="en-US" sz="2000" dirty="0"/>
              <a:t>、</a:t>
            </a:r>
            <a:r>
              <a:rPr lang="en-US" altLang="zh-CN" sz="2000" dirty="0"/>
              <a:t>segmentation”</a:t>
            </a:r>
            <a:r>
              <a:rPr lang="zh-CN" altLang="en-US" sz="2000" dirty="0"/>
              <a:t>等检索收集（建议打印）</a:t>
            </a:r>
            <a:r>
              <a:rPr lang="en-US" altLang="zh-CN" sz="2000" dirty="0"/>
              <a:t>3</a:t>
            </a:r>
            <a:r>
              <a:rPr lang="zh-CN" altLang="en-US" sz="2000" dirty="0"/>
              <a:t>篇以上近</a:t>
            </a:r>
            <a:r>
              <a:rPr lang="en-US" altLang="zh-CN" sz="2000" dirty="0"/>
              <a:t>3</a:t>
            </a:r>
            <a:r>
              <a:rPr lang="zh-CN" altLang="en-US" sz="2000" dirty="0"/>
              <a:t>年的英文综述 </a:t>
            </a: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000" dirty="0"/>
              <a:t>以“病理图像分析”为主题，输入关键词“病理图像、分析、分割</a:t>
            </a:r>
            <a:r>
              <a:rPr lang="en-US" altLang="zh-CN" sz="2000" dirty="0"/>
              <a:t>”</a:t>
            </a:r>
            <a:r>
              <a:rPr lang="zh-CN" altLang="en-US" sz="2000" dirty="0"/>
              <a:t>等检索收集（建议打印）</a:t>
            </a:r>
            <a:r>
              <a:rPr lang="en-US" altLang="zh-CN" sz="2000" dirty="0"/>
              <a:t>3</a:t>
            </a:r>
            <a:r>
              <a:rPr lang="zh-CN" altLang="en-US" sz="2000" dirty="0"/>
              <a:t>篇以上近</a:t>
            </a:r>
            <a:r>
              <a:rPr lang="en-US" altLang="zh-CN" sz="2000" dirty="0"/>
              <a:t>3</a:t>
            </a:r>
            <a:r>
              <a:rPr lang="zh-CN" altLang="en-US" sz="2000" dirty="0"/>
              <a:t>年的中文专利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 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阅读至少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篇以上英文综述，并根据综述文献，用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ppt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写一个演讲稿，至少包括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）病理图像分析的概念（配图像说明）；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）综述论文的结构；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）病理图像分析的主要方法，分类描述（最好画框图）；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）病理图像分析的数据库和源码（最好附上网址）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algn="just" defTabSz="914400">
              <a:lnSpc>
                <a:spcPct val="150000"/>
              </a:lnSpc>
              <a:buNone/>
            </a:pP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提交：将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ppt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和综述文献打包发送到科代表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的邮箱：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***@***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6"/>
              </a:rPr>
              <a:t>由科代表发到我的邮箱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6"/>
              </a:rPr>
              <a:t>jqi@uestc.edu.cn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如无必要，请勿发此邮箱）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83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0150" y="20638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个人简介：漆进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535940" y="981075"/>
            <a:ext cx="8561070" cy="5876925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rmAutofit fontScale="9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教育经历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2005年7月毕业于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中国科学院自动化所模式识别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国家重点实验室，获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模式识别与智能系统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学科博士学位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工作经历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2005年7月至今，任职于电子科技大学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信息与通信工程学院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2010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02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2011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02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月，美国芝加哥大学放射学系访问学者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2011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月，美国西北大学计算机系博士后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月，美国佐治亚大学医学中心博士后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2014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05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月至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2015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03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月，美国华盛顿国立儿童医学中心博士后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科研与教学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从事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计算机视觉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图像分析处理、人工智能、机器学习方向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的研究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承担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人工智能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模式识别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图像处理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”，“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数值计算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”等本科生课程</a:t>
            </a: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承担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机器学习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”、“</a:t>
            </a:r>
            <a:r>
              <a:rPr lang="zh-CN" altLang="en-US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图像处理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”、“</a:t>
            </a: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人工智能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en-US" altLang="zh-CN" sz="1800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等研究生课程教学任务</a:t>
            </a: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</a:p>
          <a:p>
            <a:pPr lvl="0" algn="l" defTabSz="914400">
              <a:lnSpc>
                <a:spcPct val="110000"/>
              </a:lnSpc>
              <a:buClrTx/>
              <a:buSzTx/>
              <a:buFontTx/>
            </a:pPr>
            <a:r>
              <a:rPr sz="1800" b="1" spc="0" dirty="0" err="1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论文专利</a:t>
            </a:r>
            <a:endParaRPr sz="1800" b="1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en-US" altLang="zh-CN" sz="1800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期刊论文20篇，会议论文30篇，申请发明专利20项（授权5项）</a:t>
            </a:r>
          </a:p>
          <a:p>
            <a:pPr lvl="1" algn="l" defTabSz="914400">
              <a:lnSpc>
                <a:spcPct val="11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个人网站及实验室网站（建设中）：</a:t>
            </a:r>
            <a:endParaRPr lang="en-US" altLang="zh-CN" sz="180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457200" lvl="1" indent="0" algn="l" defTabSz="914400">
              <a:lnSpc>
                <a:spcPct val="110000"/>
              </a:lnSpc>
              <a:buClrTx/>
              <a:buSzTx/>
              <a:buNone/>
            </a:pPr>
            <a:r>
              <a:rPr lang="en-US" altLang="zh-CN" sz="180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https://github.com/jinqijinqi</a:t>
            </a:r>
            <a:endParaRPr lang="en-US" altLang="zh-CN" sz="1800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00150" y="20638"/>
            <a:ext cx="7943850" cy="815975"/>
          </a:xfrm>
          <a:noFill/>
          <a:ln w="9525">
            <a:noFill/>
          </a:ln>
        </p:spPr>
        <p:txBody>
          <a:bodyPr vert="horz" wrap="square" lIns="90170" tIns="46990" rIns="90170" bIns="46990" rtlCol="0" anchor="ctr" anchorCtr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buClrTx/>
              <a:buSzTx/>
              <a:buFontTx/>
            </a:pPr>
            <a:r>
              <a:rPr lang="zh-CN" altLang="en-US" b="0" spc="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个人简介：漆进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584200" y="981075"/>
            <a:ext cx="8559800" cy="5876925"/>
          </a:xfrm>
          <a:noFill/>
          <a:ln w="9525">
            <a:noFill/>
          </a:ln>
        </p:spPr>
        <p:txBody>
          <a:bodyPr vert="horz" wrap="square" lIns="90170" tIns="46990" rIns="90170" bIns="46990" rtlCol="0" anchor="t">
            <a:normAutofit fontScale="97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algn="ctr" defTabSz="914400">
              <a:lnSpc>
                <a:spcPct val="110000"/>
              </a:lnSpc>
              <a:buClrTx/>
              <a:buSzTx/>
              <a:buNone/>
            </a:pPr>
            <a:r>
              <a:rPr lang="en-US" altLang="zh-CN" spc="0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8" action="ppaction://hlinkfile"/>
              </a:rPr>
              <a:t>One demo for car detection from </a:t>
            </a:r>
            <a:r>
              <a:rPr lang="en-US" altLang="zh-CN" dirty="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8" action="ppaction://hlinkfile"/>
              </a:rPr>
              <a:t>my Lab</a:t>
            </a:r>
            <a:endParaRPr lang="en-US" altLang="zh-CN" spc="0" dirty="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CarDetection">
            <a:hlinkClick r:id="" action="ppaction://media"/>
            <a:extLst>
              <a:ext uri="{FF2B5EF4-FFF2-40B4-BE49-F238E27FC236}">
                <a16:creationId xmlns:a16="http://schemas.microsoft.com/office/drawing/2014/main" id="{C1F5B259-14A2-4573-A4B1-A5AEF95B3D6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1620" y="1568450"/>
            <a:ext cx="3100760" cy="4651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9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0" y="-26987"/>
            <a:ext cx="2641600" cy="719138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971233" y="801236"/>
            <a:ext cx="8101013" cy="50704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通识教育限选课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主要培养学生的专业写作能力与口头表达能力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瞄准工程师和科研从业人员在从事科技工作书面与口头交流需求</a:t>
            </a:r>
          </a:p>
          <a:p>
            <a:pPr marL="914400" marR="0" lvl="1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如何理论联系实际，将解决复杂问题的过程和成果进行提炼，完成各类科技报告</a:t>
            </a:r>
            <a:r>
              <a:rPr kumimoji="1" lang="en-US" altLang="zh-CN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</a:t>
            </a:r>
            <a:r>
              <a:rPr kumimoji="1" lang="en-US" altLang="zh-CN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专利的撰写</a:t>
            </a:r>
          </a:p>
          <a:p>
            <a:pPr marL="914400" marR="0" lvl="1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45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如何高效科技交流</a:t>
            </a: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提高个人专业能力和综合素质。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学会研究活动及资料记录、整理、存档、展示，以进一步提高科学研究能力和科学知识传播继承能力。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0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0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00" y="-26987"/>
            <a:ext cx="2641600" cy="719138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762318" y="677704"/>
            <a:ext cx="8101013" cy="53886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课程目标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认识科技活动中专业写作和口头表达的重要性，通过讲解写作规范和案例，并组织课程作业交流，提高学生“听”、“说”、“读”、“写”能力，使学生能就专业问题，以口头、文稿、图表等方式，准确表达自己的观点，回应质疑，理解与业界同行和社会公众交流的差异性。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培养学生运用专业知识的能力和创新意识，培养口头表达能力，理解职业道德、社会责任和法律法规对个人发展及科技进步的积极作用，通过不断学习，提高个人综合素质，适应社会经济发展的要求。</a:t>
            </a:r>
          </a:p>
          <a:p>
            <a:pPr marR="0" lvl="0" algn="l" defTabSz="914400" rtl="0" eaLnBrk="1" fontAlgn="base" latinLnBrk="0" hangingPunct="1">
              <a:lnSpc>
                <a:spcPct val="110000"/>
              </a:lnSpc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学习目标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习使用现代工具查阅数据库文献资料。结合所学基础知识和专业知识，提取关键词，通过网上资源、数字资源及纸质文献，查找所需资料，并进行分析和概括总结，培养创新意识。书面表达能力的培养。结合具体的工程案例，总结技术特点，提炼科学问题，学习各种科技文章的撰写规范与要求，提高专业表达能力。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沟通能力的培养。通过撰写科技文章并进行课堂交流与讨论，鼓励学生参加学术会议，培养学生口头表达与沟通能力。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0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5" y="20638"/>
            <a:ext cx="4752975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ctr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课程简介（续）</a:t>
            </a:r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971550" y="1717102"/>
            <a:ext cx="8101013" cy="3499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课程的教学内容</a:t>
            </a:r>
          </a:p>
          <a:p>
            <a:pPr lvl="0" algn="just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课程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概述及文献检索（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文献综述写作（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专利写作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学期总结（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学时）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0MzQwNDM3NzMyOTAwZGViMTFjZmY0M2U4NTllMzgifQ=="/>
  <p:tag name="KSO_WPP_MARK_KEY" val="00b49236-b6c3-463b-acfa-1f1dd902b5b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604_1"/>
  <p:tag name="KSO_WM_TEMPLATE_CATEGORY" val="custom"/>
  <p:tag name="KSO_WM_TEMPLATE_INDEX" val="20180699"/>
  <p:tag name="KSO_WM_SLIDE_ID" val="custom20180699_1"/>
  <p:tag name="KSO_WM_SLIDE_INDEX" val="1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35"/>
  <p:tag name="KSO_WM_UNIT_ID" val="custom20204735_1*b*1"/>
  <p:tag name="KSO_WM_UNIT_ISNUMDGMTITLE" val="0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*b*1"/>
  <p:tag name="KSO_WM_UNIT_ISNUMDGMTITLE" val="0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4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ID" val="custom20180699_1*a*1"/>
  <p:tag name="KSO_WM_UNIT_PRESET_TEXT" val="科技风深蓝色计划书"/>
  <p:tag name="KSO_WM_UNIT_ISNUMDGMTITLE" val="0"/>
  <p:tag name="KSO_WM_UNIT_NOCLEAR" val="0"/>
  <p:tag name="KSO_WM_UNIT_DIAGRAM_ISNUMVISUAL" val="0"/>
  <p:tag name="KSO_WM_UNIT_DIAGRAM_ISREFERUNIT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3403"/>
  <p:tag name="KSO_WM_SLIDE_BK_DARK_LIGHT" val=""/>
  <p:tag name="KSO_WM_SLIDE_BACKGROUND_TYPE" val="genera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3403"/>
  <p:tag name="KSO_WM_SLIDE_BK_DARK_LIGHT" val=""/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6ed4ce-b854-469d-b9ce-25063409b23b}"/>
  <p:tag name="TABLE_ENDDRAG_ORIGIN_RECT" val="700*386"/>
  <p:tag name="TABLE_ENDDRAG_RECT" val="12*156*700*38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604_1"/>
  <p:tag name="KSO_WM_TEMPLATE_CATEGORY" val="custom"/>
  <p:tag name="KSO_WM_TEMPLATE_INDEX" val="20180699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20180699">
      <a:dk1>
        <a:srgbClr val="404040"/>
      </a:dk1>
      <a:lt1>
        <a:srgbClr val="FFFFFF"/>
      </a:lt1>
      <a:dk2>
        <a:srgbClr val="ECECEC"/>
      </a:dk2>
      <a:lt2>
        <a:srgbClr val="FFFFFF"/>
      </a:lt2>
      <a:accent1>
        <a:srgbClr val="FFC000"/>
      </a:accent1>
      <a:accent2>
        <a:srgbClr val="E2C85F"/>
      </a:accent2>
      <a:accent3>
        <a:srgbClr val="BDCF95"/>
      </a:accent3>
      <a:accent4>
        <a:srgbClr val="92CCB7"/>
      </a:accent4>
      <a:accent5>
        <a:srgbClr val="68BFC6"/>
      </a:accent5>
      <a:accent6>
        <a:srgbClr val="00B2D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Designs\Notebook.pot</Template>
  <TotalTime>1625</TotalTime>
  <Words>2607</Words>
  <Application>Microsoft Office PowerPoint</Application>
  <PresentationFormat>全屏显示(4:3)</PresentationFormat>
  <Paragraphs>328</Paragraphs>
  <Slides>43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-apple-system</vt:lpstr>
      <vt:lpstr>Helvetica Neue</vt:lpstr>
      <vt:lpstr>黑体</vt:lpstr>
      <vt:lpstr>微软雅黑</vt:lpstr>
      <vt:lpstr>Arial</vt:lpstr>
      <vt:lpstr>Arial Black</vt:lpstr>
      <vt:lpstr>Times New Roman</vt:lpstr>
      <vt:lpstr>Wingdings</vt:lpstr>
      <vt:lpstr>Notebook</vt:lpstr>
      <vt:lpstr>3_Office 主题​​</vt:lpstr>
      <vt:lpstr>《专业写作与口头表达》</vt:lpstr>
      <vt:lpstr> 大家毕业后想做什么 </vt:lpstr>
      <vt:lpstr>Dataset and Code (Pytorch) for Histopathological Image Analysis </vt:lpstr>
      <vt:lpstr>A whole slide</vt:lpstr>
      <vt:lpstr>个人简介：漆进</vt:lpstr>
      <vt:lpstr>个人简介：漆进</vt:lpstr>
      <vt:lpstr>课程简介</vt:lpstr>
      <vt:lpstr>课程简介</vt:lpstr>
      <vt:lpstr>课程简介（续）</vt:lpstr>
      <vt:lpstr>课程简介（续）</vt:lpstr>
      <vt:lpstr>课程简介（续）</vt:lpstr>
      <vt:lpstr>课时安排</vt:lpstr>
      <vt:lpstr>课程网站</vt:lpstr>
      <vt:lpstr>第一章 概述</vt:lpstr>
      <vt:lpstr>第一章 概述</vt:lpstr>
      <vt:lpstr>PowerPoint 演示文稿</vt:lpstr>
      <vt:lpstr>第一章 概述</vt:lpstr>
      <vt:lpstr>PowerPoint 演示文稿</vt:lpstr>
      <vt:lpstr>第一章 概述</vt:lpstr>
      <vt:lpstr>第二章 文献检索和综述</vt:lpstr>
      <vt:lpstr>第二章 文献检索和综述</vt:lpstr>
      <vt:lpstr>举例：专利数据库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第二章 文献检索和综述</vt:lpstr>
      <vt:lpstr>第一讲 结语</vt:lpstr>
      <vt:lpstr>第一讲 作业</vt:lpstr>
    </vt:vector>
  </TitlesOfParts>
  <Company>dna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电子系统RF与天线</dc:title>
  <dc:creator>yyw</dc:creator>
  <cp:lastModifiedBy>qi jin</cp:lastModifiedBy>
  <cp:revision>884</cp:revision>
  <dcterms:created xsi:type="dcterms:W3CDTF">2021-03-08T06:41:00Z</dcterms:created>
  <dcterms:modified xsi:type="dcterms:W3CDTF">2023-03-03T04:10:55Z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C611B130BAE84DEE91E660A0DB38E133</vt:lpwstr>
  </property>
</Properties>
</file>